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256" r:id="rId2"/>
    <p:sldId id="257" r:id="rId3"/>
    <p:sldId id="326" r:id="rId4"/>
    <p:sldId id="327" r:id="rId5"/>
    <p:sldId id="328" r:id="rId6"/>
    <p:sldId id="329" r:id="rId7"/>
    <p:sldId id="330" r:id="rId8"/>
    <p:sldId id="331" r:id="rId9"/>
    <p:sldId id="332" r:id="rId10"/>
    <p:sldId id="333" r:id="rId11"/>
    <p:sldId id="334" r:id="rId12"/>
    <p:sldId id="335" r:id="rId13"/>
    <p:sldId id="336" r:id="rId14"/>
    <p:sldId id="337" r:id="rId15"/>
    <p:sldId id="338" r:id="rId16"/>
    <p:sldId id="339" r:id="rId17"/>
    <p:sldId id="267" r:id="rId18"/>
    <p:sldId id="280" r:id="rId19"/>
    <p:sldId id="268" r:id="rId20"/>
    <p:sldId id="269" r:id="rId21"/>
    <p:sldId id="281" r:id="rId22"/>
    <p:sldId id="270" r:id="rId23"/>
    <p:sldId id="271" r:id="rId24"/>
    <p:sldId id="273" r:id="rId25"/>
    <p:sldId id="272" r:id="rId26"/>
    <p:sldId id="282" r:id="rId27"/>
    <p:sldId id="278" r:id="rId28"/>
    <p:sldId id="274" r:id="rId29"/>
    <p:sldId id="275" r:id="rId30"/>
    <p:sldId id="305" r:id="rId31"/>
    <p:sldId id="276" r:id="rId32"/>
    <p:sldId id="293" r:id="rId33"/>
    <p:sldId id="277" r:id="rId34"/>
    <p:sldId id="279" r:id="rId35"/>
    <p:sldId id="283" r:id="rId36"/>
    <p:sldId id="284" r:id="rId37"/>
    <p:sldId id="285" r:id="rId38"/>
    <p:sldId id="286" r:id="rId39"/>
    <p:sldId id="287" r:id="rId40"/>
    <p:sldId id="297" r:id="rId41"/>
    <p:sldId id="298" r:id="rId42"/>
    <p:sldId id="288" r:id="rId43"/>
    <p:sldId id="289" r:id="rId44"/>
    <p:sldId id="290" r:id="rId45"/>
    <p:sldId id="291" r:id="rId46"/>
    <p:sldId id="292" r:id="rId47"/>
    <p:sldId id="304" r:id="rId48"/>
    <p:sldId id="294" r:id="rId49"/>
    <p:sldId id="295" r:id="rId50"/>
    <p:sldId id="299" r:id="rId51"/>
    <p:sldId id="296" r:id="rId52"/>
    <p:sldId id="300" r:id="rId53"/>
    <p:sldId id="301" r:id="rId54"/>
    <p:sldId id="302" r:id="rId55"/>
    <p:sldId id="303" r:id="rId56"/>
    <p:sldId id="306" r:id="rId57"/>
    <p:sldId id="307" r:id="rId58"/>
    <p:sldId id="315" r:id="rId59"/>
    <p:sldId id="316" r:id="rId60"/>
    <p:sldId id="308" r:id="rId61"/>
    <p:sldId id="310" r:id="rId62"/>
    <p:sldId id="311" r:id="rId63"/>
    <p:sldId id="312" r:id="rId64"/>
    <p:sldId id="313" r:id="rId65"/>
    <p:sldId id="318" r:id="rId66"/>
    <p:sldId id="314" r:id="rId67"/>
    <p:sldId id="317" r:id="rId68"/>
    <p:sldId id="319" r:id="rId69"/>
    <p:sldId id="320" r:id="rId70"/>
    <p:sldId id="321" r:id="rId71"/>
    <p:sldId id="322" r:id="rId72"/>
    <p:sldId id="323" r:id="rId73"/>
    <p:sldId id="324" r:id="rId74"/>
    <p:sldId id="340" r:id="rId75"/>
    <p:sldId id="341" r:id="rId76"/>
    <p:sldId id="325" r:id="rId77"/>
    <p:sldId id="342"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70" r:id="rId96"/>
    <p:sldId id="360" r:id="rId97"/>
    <p:sldId id="361" r:id="rId98"/>
    <p:sldId id="371" r:id="rId99"/>
    <p:sldId id="362" r:id="rId100"/>
    <p:sldId id="363" r:id="rId101"/>
    <p:sldId id="372" r:id="rId102"/>
    <p:sldId id="373" r:id="rId103"/>
    <p:sldId id="364" r:id="rId104"/>
    <p:sldId id="365" r:id="rId105"/>
    <p:sldId id="366" r:id="rId106"/>
    <p:sldId id="374" r:id="rId107"/>
    <p:sldId id="375" r:id="rId108"/>
    <p:sldId id="367" r:id="rId109"/>
    <p:sldId id="376" r:id="rId110"/>
    <p:sldId id="377" r:id="rId111"/>
    <p:sldId id="368" r:id="rId112"/>
    <p:sldId id="369" r:id="rId113"/>
    <p:sldId id="388" r:id="rId114"/>
    <p:sldId id="378" r:id="rId115"/>
    <p:sldId id="379" r:id="rId116"/>
    <p:sldId id="380" r:id="rId117"/>
    <p:sldId id="381" r:id="rId118"/>
    <p:sldId id="382" r:id="rId119"/>
    <p:sldId id="383" r:id="rId120"/>
    <p:sldId id="389" r:id="rId121"/>
    <p:sldId id="384" r:id="rId122"/>
    <p:sldId id="385" r:id="rId123"/>
    <p:sldId id="386" r:id="rId124"/>
    <p:sldId id="390" r:id="rId125"/>
    <p:sldId id="391" r:id="rId126"/>
    <p:sldId id="387" r:id="rId127"/>
    <p:sldId id="392" r:id="rId128"/>
    <p:sldId id="403" r:id="rId129"/>
    <p:sldId id="404" r:id="rId130"/>
    <p:sldId id="405" r:id="rId131"/>
    <p:sldId id="393" r:id="rId132"/>
    <p:sldId id="394" r:id="rId133"/>
    <p:sldId id="395" r:id="rId134"/>
    <p:sldId id="396" r:id="rId135"/>
    <p:sldId id="397" r:id="rId136"/>
    <p:sldId id="400" r:id="rId137"/>
    <p:sldId id="406" r:id="rId138"/>
    <p:sldId id="407"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25" autoAdjust="0"/>
  </p:normalViewPr>
  <p:slideViewPr>
    <p:cSldViewPr snapToGrid="0">
      <p:cViewPr varScale="1">
        <p:scale>
          <a:sx n="35" d="100"/>
          <a:sy n="35" d="100"/>
        </p:scale>
        <p:origin x="1028"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5-03T03:46:49.038"/>
    </inkml:context>
    <inkml:brush xml:id="br0">
      <inkml:brushProperty name="width" value="0.05292" units="cm"/>
      <inkml:brushProperty name="height" value="0.05292" units="cm"/>
      <inkml:brushProperty name="color" value="#FF0000"/>
    </inkml:brush>
  </inkml:definitions>
  <inkml:trace contextRef="#ctx0" brushRef="#br0">11757 11832 0</inkml:trace>
  <inkml:trace contextRef="#ctx0" brushRef="#br0" timeOffset="940.77">11807 11807 0,'25'0'16,"24"0"31,373-74-32,-223 49 1,272-50 0,-149 1 15</inkml:trace>
  <inkml:trace contextRef="#ctx0" brushRef="#br0" timeOffset="2285.54">11857 6276 0,'0'24'79,"24"-24"-64,125 0-15,199-24 16,-76-1 15,-247 25 16</inkml:trace>
  <inkml:trace contextRef="#ctx0" brushRef="#br0" timeOffset="14818.06">11658 11658 0,'0'25'141,"25"-25"-125,-25 25-16,0 0 15,0-1 1,25-24-1,-25 25 17,25 25 15,-25-25-47,0-1 15,24-24 1,-24 25-16,0 25 31,0-25-15,0-1 15,0 1-31,25 0 16,-25 0 15,0 0-16,25-1-15,-25 1 32,0 0-17,0 0 17,25-25-17,-25 25 1,0 0-1,25-1 1,-25 1 0,0 0-1,0 0-15,0 0 47,0-1-31,0 1-1,24 0-15,-24 0 16,0 0 15,25-1 94,-25 1-109,0 0 31,0 0-32,0 0 173,-25-1-157,1-24 16,-1 0-31,0 0-1,0 0 1,-24 0 93,-1 0-109,25 0 16,-24 0 0,24-24-1,0 24 1,0 0 46,0 0-30,1 0-1,-1 0-16,0 0 1,0 0 15,0 0-31,1 0 16,-51 0 0,-24 0-1,49 0 1,1 0-16,-26-25 15,26 25 1,24 0 0,-25 0-1,1 0-15,24 0 16,-25 0 0,25 0-16,1 0 15,-1 0 16,0 0-15,0 0 0,0 0-1,1 0 1,-26 0 0,25 0-1,-24 0 1,-1 0-1,25 0 1,0 0 15,-24 0-15,24 25 0,0-25-1,0 0 1,1 0-1,-1 0 1,0 0 0,-25 0-1,26 0 1,-26 0 0,25 0-1,0 0 1,0 0 15,1 0-15,-1 24-1,0-24 1,-49 0 0,49 0-1,0 0 1,0 0-1,0 0 1,1 0-16,-26 0 16,0 0-1,26 0 1,-1 0 0,-25 0-1,1 0-15,-1-24 16,0 24-1,1 0 1,24-25 0,0 25-16,0 0 15,1 0 1,-1 0 0,0 0-1,-49 0 1,-26 0-1,75-25 1,1 0-16,-26 25 16,25 0-1,0 0 1,1 0 0,24-25-16,-75 25 15,26 0 1,-1 0-1,25 0 17,0 0-17,1 0 1,-26 0 0,-24 0-1,24 25 1,25-25-1,0 0 1,1 0 31,-1 0-31,0 0 30,0 25-46,0 0 32,-49-25-17,49 0 1,-24 25 0,24-25 15,0 0-16,-50 0 1,26 0 0,24 0-16,0 0 15,0 24 48,1-24-48,24-24 470,0-1-470,0 0-15,0 0 16,0 0 0,0 1 15,0-1-15,0-50 30,0 51-30,0-1 0,0 0-1,0 0-15,0 0 32,0-24-17,24-1 1,1 25 15,-25 0-15,0 1-1,0-1 17,0-25-1,0 25-16,0 1 1,0-26 0,0 0-1,0 1 1,0 24 0,0 0-16,0 0 15,0 1 1,0-1-1,0 0 1,0 0 0,0-74-1,0 25 1,0-1 0,0 26-1,0 24-15,0-99 31,0 49-15,0 1 0,0 49-1,0 0 1,0 0-16,0 1 16,0-26-1,0 25 1,0 0-1,0 1-15,0-1 32,0 0-17,0 0 1,0 0 0,0 1-1,0-1-15,25 0 16,-25 0-1,0 0 1,0-24 0,0 24-1,0 0 1,0 0 0,0 1-1,0-26 1,0 25 15,0 0-15,25 25-1,-25-49 1,0 24 0,25 0-1,-25 0 1,0 1-1,0-1 1,0 0 0,0 0 15,0 0-31,0 1 16,0-1-1,0 0 16,0 0-15,0 0 0,0 0-16,0-74 31,0 74-15,0 1-16,0-1 15,0 0-15,0 0 0,0 0 16,0 1-1,0-1 1,0-25 0,0 25-1,0 1 1,0-1 0,0-25-1,0 25 16,0 1-31,0-1 16,0 0-16,0 0 16,24 0-1,-24 1 1,0-1 0,0 0-1,25-25 1,-25 1-1,25 24 1,0-25 0,-25-24-1,25 49 1,-25-25 0,0 1-1,25 24 1,-25 0-16,24 25 15,-24-25-15,0 1 16,25-1 0,-25 0-1,0 0 1,25 0 0,-25-24-1,25-26 1,-25 1-1,0-25 1,0 24 0,0 1-1,0 0 1,0 24 0,0 25-1,-25 0 1,25 1-1,0-1 1,0-25 0,0 25-1,-25-24 1,0-1 0,25 25-1,0 0 1,-24 25-16,24-24 15,0-1-15,0 0 16,-25 0 0,25 0-1,0 1 1,-25-1 0,0-25-1,25 25 1,-25 1-1,25-1 1,-25 0 0,25 0-16,-24 0 31,24 1-15,-25-1-1,25 0 1,0 0-1,0 0-15,0 1 16,-25-1 0,25 0-1,-25 0 1,25-24 0,0 24-1,0 0 16,-25 0-15,25 0 0,0 1-1,0-1 17,50 25 1093,-25 0-1110,0 0-15,-1 0 16,1 0-1,0 0 1,0 0 15,0 0 16,0 0-31,-1 0-1,1 25 1,0-25 0,0 0-1,0 0-15,24 24 16,-24-24 0,0 0-1,0 0-15,24 0 31,26 25-15,-51-25 0,1 0-16,0 0 15,25 0 1,-26 0 0,1 0-16,0 25 15,0-25-15,0 0 16,-25 25-1,49-25 1,-24 0 0,0 0-1,49 25 1,-24-25 0,-25 0-1,24 24 16,1 1-15,-25-25 0,24 0-1,-24 25 1,0-25-16,0 0 16,24 0-1,-24 0 1,25 0-1,-1 25 1,-24-25 0,25 0-16,-25 25 15,-1-25-15,26 0 16,24 0 0,-49 0-1,99 0-15,-74 0 16,-25 0-1,24 0 1,-24 0 0,25 0-1,-1 0 1,1 0-16,74 24 16,-74-24-16,-1 0 15,75 0 1,-25 0-1,-24 0 1,-50 0 0,-1 0-1,1 0 1,0 0-16,0 0 16,0 0-1,-1 0-15,1 0 0,50 0 31,-51 0-31,26 0 32,-25 0-17,0 0 1,49 0 0,75-24-1,-50-1 1,-74 25-1,0 0 1,0-25 0,-1 25-1,1 0 1,-25-25-16,25 25 16,0 0-1,0 0 16,-25-25-15,24 25 0,1-24 31,0-1-32,-25 0-15,50 0 16,-26 0-1,-24 1 1,25 24 0,-25-50-1,0 0 1,25-24 15,-25 49-31,0-25 31,0 26-15,0-1 0,0-25-1,0 25 1,0 1 0,0-26-1,-25 50 1,25-74-1,0 49 1,0 0 0,0-25-1,0 26 1,0-1 0,0 0 15,0 0 16,0 0-16,0 1-15,0-1 15,0 0 0,0 0-15,0 0-1,0 1 17,-25 24 139,1 24-155,-1-24-16,0 50 16,25-25-1,25-50 188,0 0-203,-1 25 16,-24-25 0,25 25-16,0 0 140,0 25-124,74 74 0,75 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13B9B8-1824-4E38-850E-81E0FD15015F}" type="datetimeFigureOut">
              <a:rPr lang="en-US" smtClean="0"/>
              <a:pPr/>
              <a:t>5/22/2021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4B4D01-5D99-4112-BD82-E7DAF787D49E}"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eeksforgeeks.org/kernel-i-o-subsystem-in-operating-syste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A </a:t>
            </a:r>
            <a:r>
              <a:rPr lang="en-IN" sz="1200" b="1" i="0" kern="1200" dirty="0">
                <a:solidFill>
                  <a:schemeClr val="tx1"/>
                </a:solidFill>
                <a:latin typeface="+mn-lt"/>
                <a:ea typeface="+mn-ea"/>
                <a:cs typeface="+mn-cs"/>
              </a:rPr>
              <a:t>distributed system</a:t>
            </a:r>
            <a:r>
              <a:rPr lang="en-IN" sz="1200" b="0" i="0" kern="1200" dirty="0">
                <a:solidFill>
                  <a:schemeClr val="tx1"/>
                </a:solidFill>
                <a:latin typeface="+mn-lt"/>
                <a:ea typeface="+mn-ea"/>
                <a:cs typeface="+mn-cs"/>
              </a:rPr>
              <a:t>, also known as </a:t>
            </a:r>
            <a:r>
              <a:rPr lang="en-IN" sz="1200" b="1" i="0" kern="1200" dirty="0">
                <a:solidFill>
                  <a:schemeClr val="tx1"/>
                </a:solidFill>
                <a:latin typeface="+mn-lt"/>
                <a:ea typeface="+mn-ea"/>
                <a:cs typeface="+mn-cs"/>
              </a:rPr>
              <a:t>distributed computing</a:t>
            </a:r>
            <a:r>
              <a:rPr lang="en-IN" sz="1200" b="0" i="0" kern="1200" dirty="0">
                <a:solidFill>
                  <a:schemeClr val="tx1"/>
                </a:solidFill>
                <a:latin typeface="+mn-lt"/>
                <a:ea typeface="+mn-ea"/>
                <a:cs typeface="+mn-cs"/>
              </a:rPr>
              <a:t>, is a </a:t>
            </a:r>
            <a:r>
              <a:rPr lang="en-IN" sz="1200" b="1" i="0" kern="1200" dirty="0">
                <a:solidFill>
                  <a:schemeClr val="tx1"/>
                </a:solidFill>
                <a:latin typeface="+mn-lt"/>
                <a:ea typeface="+mn-ea"/>
                <a:cs typeface="+mn-cs"/>
              </a:rPr>
              <a:t>system</a:t>
            </a:r>
            <a:r>
              <a:rPr lang="en-IN" sz="1200" b="0" i="0" kern="1200" dirty="0">
                <a:solidFill>
                  <a:schemeClr val="tx1"/>
                </a:solidFill>
                <a:latin typeface="+mn-lt"/>
                <a:ea typeface="+mn-ea"/>
                <a:cs typeface="+mn-cs"/>
              </a:rPr>
              <a:t> with multiple components located on different machines that communicate and coordinate actions in order to appear as a single coherent </a:t>
            </a:r>
            <a:r>
              <a:rPr lang="en-IN" sz="1200" b="1" i="0" kern="1200" dirty="0">
                <a:solidFill>
                  <a:schemeClr val="tx1"/>
                </a:solidFill>
                <a:latin typeface="+mn-lt"/>
                <a:ea typeface="+mn-ea"/>
                <a:cs typeface="+mn-cs"/>
              </a:rPr>
              <a:t>system</a:t>
            </a:r>
            <a:r>
              <a:rPr lang="en-IN" sz="1200" b="0" i="0" kern="1200" dirty="0">
                <a:solidFill>
                  <a:schemeClr val="tx1"/>
                </a:solidFill>
                <a:latin typeface="+mn-lt"/>
                <a:ea typeface="+mn-ea"/>
                <a:cs typeface="+mn-cs"/>
              </a:rPr>
              <a:t> to the end-user.</a:t>
            </a:r>
            <a:endParaRPr lang="en-IN" dirty="0"/>
          </a:p>
        </p:txBody>
      </p:sp>
      <p:sp>
        <p:nvSpPr>
          <p:cNvPr id="4" name="Slide Number Placeholder 3"/>
          <p:cNvSpPr>
            <a:spLocks noGrp="1"/>
          </p:cNvSpPr>
          <p:nvPr>
            <p:ph type="sldNum" sz="quarter" idx="10"/>
          </p:nvPr>
        </p:nvSpPr>
        <p:spPr/>
        <p:txBody>
          <a:bodyPr/>
          <a:lstStyle/>
          <a:p>
            <a:fld id="{6E5252EE-6587-4E70-9A60-1D83EA46BA6F}" type="slidenum">
              <a:rPr lang="en-IN" smtClean="0"/>
              <a:pPr/>
              <a:t>4</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The readers-writers problem is used to manage synchronization so that there are no problems with the object data. For example - If two readers access the object at the same time there is no problem. However if two writers or a reader and writer access the object at the same time, there may be problems.</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54</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Any number of process can</a:t>
            </a:r>
            <a:r>
              <a:rPr lang="en-IN" baseline="0" dirty="0"/>
              <a:t> be active in a hollow region.</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69</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80</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Multiprocessor operating system</a:t>
            </a:r>
            <a:r>
              <a:rPr lang="en-IN" sz="1200" b="0" i="0" kern="1200" dirty="0">
                <a:solidFill>
                  <a:schemeClr val="tx1"/>
                </a:solidFill>
                <a:latin typeface="+mn-lt"/>
                <a:ea typeface="+mn-ea"/>
                <a:cs typeface="+mn-cs"/>
              </a:rPr>
              <a:t> allows the multiple processors, and these processors are connected with physical memory, computer buses, clocks, and peripheral devices. Main objective of using </a:t>
            </a:r>
            <a:r>
              <a:rPr lang="en-IN" sz="1200" b="1" i="0" kern="1200" dirty="0">
                <a:solidFill>
                  <a:schemeClr val="tx1"/>
                </a:solidFill>
                <a:latin typeface="+mn-lt"/>
                <a:ea typeface="+mn-ea"/>
                <a:cs typeface="+mn-cs"/>
              </a:rPr>
              <a:t>multiprocessor operating system</a:t>
            </a:r>
            <a:r>
              <a:rPr lang="en-IN" sz="1200" b="0" i="0" kern="1200" dirty="0">
                <a:solidFill>
                  <a:schemeClr val="tx1"/>
                </a:solidFill>
                <a:latin typeface="+mn-lt"/>
                <a:ea typeface="+mn-ea"/>
                <a:cs typeface="+mn-cs"/>
              </a:rPr>
              <a:t> is to consume high computing power and increase the execution speed of </a:t>
            </a:r>
            <a:r>
              <a:rPr lang="en-IN" sz="1200" b="1" i="0" kern="1200" dirty="0">
                <a:solidFill>
                  <a:schemeClr val="tx1"/>
                </a:solidFill>
                <a:latin typeface="+mn-lt"/>
                <a:ea typeface="+mn-ea"/>
                <a:cs typeface="+mn-cs"/>
              </a:rPr>
              <a:t>system</a:t>
            </a:r>
            <a:r>
              <a:rPr lang="en-IN" sz="1200" b="0" i="0" kern="1200" dirty="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81</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Multiprocessor operating system</a:t>
            </a:r>
            <a:r>
              <a:rPr lang="en-IN" sz="1200" b="0" i="0" kern="1200" dirty="0">
                <a:solidFill>
                  <a:schemeClr val="tx1"/>
                </a:solidFill>
                <a:latin typeface="+mn-lt"/>
                <a:ea typeface="+mn-ea"/>
                <a:cs typeface="+mn-cs"/>
              </a:rPr>
              <a:t> allows the multiple processors, and these processors are connected with physical memory, computer buses, clocks, and peripheral devices. </a:t>
            </a:r>
            <a:r>
              <a:rPr lang="en-IN" sz="1200" b="0" i="0" kern="1200">
                <a:solidFill>
                  <a:schemeClr val="tx1"/>
                </a:solidFill>
                <a:latin typeface="+mn-lt"/>
                <a:ea typeface="+mn-ea"/>
                <a:cs typeface="+mn-cs"/>
              </a:rPr>
              <a:t>Main objective of using </a:t>
            </a:r>
            <a:r>
              <a:rPr lang="en-IN" sz="1200" b="1" i="0" kern="1200">
                <a:solidFill>
                  <a:schemeClr val="tx1"/>
                </a:solidFill>
                <a:latin typeface="+mn-lt"/>
                <a:ea typeface="+mn-ea"/>
                <a:cs typeface="+mn-cs"/>
              </a:rPr>
              <a:t>multiprocessor operating system</a:t>
            </a:r>
            <a:r>
              <a:rPr lang="en-IN" sz="1200" b="0" i="0" kern="1200">
                <a:solidFill>
                  <a:schemeClr val="tx1"/>
                </a:solidFill>
                <a:latin typeface="+mn-lt"/>
                <a:ea typeface="+mn-ea"/>
                <a:cs typeface="+mn-cs"/>
              </a:rPr>
              <a:t> is to consume high computing power and increase the execution speed of </a:t>
            </a:r>
            <a:r>
              <a:rPr lang="en-IN" sz="1200" b="1" i="0" kern="1200">
                <a:solidFill>
                  <a:schemeClr val="tx1"/>
                </a:solidFill>
                <a:latin typeface="+mn-lt"/>
                <a:ea typeface="+mn-ea"/>
                <a:cs typeface="+mn-cs"/>
              </a:rPr>
              <a:t>system</a:t>
            </a:r>
            <a:r>
              <a:rPr lang="en-IN" sz="1200" b="0" i="0" kern="120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82</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Multiprocessor operating system</a:t>
            </a:r>
            <a:r>
              <a:rPr lang="en-IN" sz="1200" b="0" i="0" kern="1200" dirty="0">
                <a:solidFill>
                  <a:schemeClr val="tx1"/>
                </a:solidFill>
                <a:latin typeface="+mn-lt"/>
                <a:ea typeface="+mn-ea"/>
                <a:cs typeface="+mn-cs"/>
              </a:rPr>
              <a:t> allows the multiple processors, and these processors are connected with physical memory, computer buses, clocks, and peripheral devices. Main objective of using </a:t>
            </a:r>
            <a:r>
              <a:rPr lang="en-IN" sz="1200" b="1" i="0" kern="1200" dirty="0">
                <a:solidFill>
                  <a:schemeClr val="tx1"/>
                </a:solidFill>
                <a:latin typeface="+mn-lt"/>
                <a:ea typeface="+mn-ea"/>
                <a:cs typeface="+mn-cs"/>
              </a:rPr>
              <a:t>multiprocessor operating system</a:t>
            </a:r>
            <a:r>
              <a:rPr lang="en-IN" sz="1200" b="0" i="0" kern="1200" dirty="0">
                <a:solidFill>
                  <a:schemeClr val="tx1"/>
                </a:solidFill>
                <a:latin typeface="+mn-lt"/>
                <a:ea typeface="+mn-ea"/>
                <a:cs typeface="+mn-cs"/>
              </a:rPr>
              <a:t> is to consume high computing power and increase the execution speed of </a:t>
            </a:r>
            <a:r>
              <a:rPr lang="en-IN" sz="1200" b="1" i="0" kern="1200" dirty="0">
                <a:solidFill>
                  <a:schemeClr val="tx1"/>
                </a:solidFill>
                <a:latin typeface="+mn-lt"/>
                <a:ea typeface="+mn-ea"/>
                <a:cs typeface="+mn-cs"/>
              </a:rPr>
              <a:t>system</a:t>
            </a:r>
            <a:r>
              <a:rPr lang="en-IN" sz="1200" b="0" i="0" kern="1200" dirty="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83</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Multiprocessor operating system</a:t>
            </a:r>
            <a:r>
              <a:rPr lang="en-IN" sz="1200" b="0" i="0" kern="1200" dirty="0">
                <a:solidFill>
                  <a:schemeClr val="tx1"/>
                </a:solidFill>
                <a:latin typeface="+mn-lt"/>
                <a:ea typeface="+mn-ea"/>
                <a:cs typeface="+mn-cs"/>
              </a:rPr>
              <a:t> allows the multiple processors, and these processors are connected with physical memory, computer buses, clocks, and peripheral devices. Main objective of using </a:t>
            </a:r>
            <a:r>
              <a:rPr lang="en-IN" sz="1200" b="1" i="0" kern="1200" dirty="0">
                <a:solidFill>
                  <a:schemeClr val="tx1"/>
                </a:solidFill>
                <a:latin typeface="+mn-lt"/>
                <a:ea typeface="+mn-ea"/>
                <a:cs typeface="+mn-cs"/>
              </a:rPr>
              <a:t>multiprocessor operating system</a:t>
            </a:r>
            <a:r>
              <a:rPr lang="en-IN" sz="1200" b="0" i="0" kern="1200" dirty="0">
                <a:solidFill>
                  <a:schemeClr val="tx1"/>
                </a:solidFill>
                <a:latin typeface="+mn-lt"/>
                <a:ea typeface="+mn-ea"/>
                <a:cs typeface="+mn-cs"/>
              </a:rPr>
              <a:t> is to consume high computing power and increase the execution speed of </a:t>
            </a:r>
            <a:r>
              <a:rPr lang="en-IN" sz="1200" b="1" i="0" kern="1200" dirty="0">
                <a:solidFill>
                  <a:schemeClr val="tx1"/>
                </a:solidFill>
                <a:latin typeface="+mn-lt"/>
                <a:ea typeface="+mn-ea"/>
                <a:cs typeface="+mn-cs"/>
              </a:rPr>
              <a:t>system</a:t>
            </a:r>
            <a:r>
              <a:rPr lang="en-IN" sz="1200" b="0" i="0" kern="1200" dirty="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84</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85</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86</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87</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Each Layer can be designed,</a:t>
            </a:r>
            <a:r>
              <a:rPr lang="en-IN" baseline="0" dirty="0"/>
              <a:t> coded and tested </a:t>
            </a:r>
            <a:r>
              <a:rPr lang="en-IN" baseline="0" dirty="0" err="1"/>
              <a:t>independendly</a:t>
            </a:r>
            <a:r>
              <a:rPr lang="en-IN" baseline="0" dirty="0"/>
              <a:t>.</a:t>
            </a:r>
            <a:endParaRPr lang="en-IN" dirty="0"/>
          </a:p>
        </p:txBody>
      </p:sp>
      <p:sp>
        <p:nvSpPr>
          <p:cNvPr id="4" name="Slide Number Placeholder 3"/>
          <p:cNvSpPr>
            <a:spLocks noGrp="1"/>
          </p:cNvSpPr>
          <p:nvPr>
            <p:ph type="sldNum" sz="quarter" idx="10"/>
          </p:nvPr>
        </p:nvSpPr>
        <p:spPr/>
        <p:txBody>
          <a:bodyPr/>
          <a:lstStyle/>
          <a:p>
            <a:fld id="{6E5252EE-6587-4E70-9A60-1D83EA46BA6F}" type="slidenum">
              <a:rPr lang="en-IN" smtClean="0"/>
              <a:pPr/>
              <a:t>10</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88</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Multiprocessor operating system</a:t>
            </a:r>
            <a:r>
              <a:rPr lang="en-IN" sz="1200" b="0" i="0" kern="1200" dirty="0">
                <a:solidFill>
                  <a:schemeClr val="tx1"/>
                </a:solidFill>
                <a:latin typeface="+mn-lt"/>
                <a:ea typeface="+mn-ea"/>
                <a:cs typeface="+mn-cs"/>
              </a:rPr>
              <a:t> allows the multiple processors, and these processors are connected with physical memory, computer buses, clocks, and peripheral devices. Main objective of using </a:t>
            </a:r>
            <a:r>
              <a:rPr lang="en-IN" sz="1200" b="1" i="0" kern="1200" dirty="0">
                <a:solidFill>
                  <a:schemeClr val="tx1"/>
                </a:solidFill>
                <a:latin typeface="+mn-lt"/>
                <a:ea typeface="+mn-ea"/>
                <a:cs typeface="+mn-cs"/>
              </a:rPr>
              <a:t>multiprocessor operating system</a:t>
            </a:r>
            <a:r>
              <a:rPr lang="en-IN" sz="1200" b="0" i="0" kern="1200" dirty="0">
                <a:solidFill>
                  <a:schemeClr val="tx1"/>
                </a:solidFill>
                <a:latin typeface="+mn-lt"/>
                <a:ea typeface="+mn-ea"/>
                <a:cs typeface="+mn-cs"/>
              </a:rPr>
              <a:t> is to consume high computing power and increase the execution speed of </a:t>
            </a:r>
            <a:r>
              <a:rPr lang="en-IN" sz="1200" b="1" i="0" kern="1200" dirty="0">
                <a:solidFill>
                  <a:schemeClr val="tx1"/>
                </a:solidFill>
                <a:latin typeface="+mn-lt"/>
                <a:ea typeface="+mn-ea"/>
                <a:cs typeface="+mn-cs"/>
              </a:rPr>
              <a:t>system</a:t>
            </a:r>
            <a:r>
              <a:rPr lang="en-IN" sz="1200" b="0" i="0" kern="1200" dirty="0">
                <a:solidFill>
                  <a:schemeClr val="tx1"/>
                </a:solidFill>
                <a:latin typeface="+mn-lt"/>
                <a:ea typeface="+mn-ea"/>
                <a:cs typeface="+mn-cs"/>
              </a:rPr>
              <a:t>.</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89</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90</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91</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92</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93</a:t>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94</a:t>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95</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96</a:t>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97</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Each Layer can be designed,</a:t>
            </a:r>
            <a:r>
              <a:rPr lang="en-IN" baseline="0" dirty="0"/>
              <a:t> coded and tested </a:t>
            </a:r>
            <a:r>
              <a:rPr lang="en-IN" baseline="0" dirty="0" err="1"/>
              <a:t>independendly</a:t>
            </a:r>
            <a:r>
              <a:rPr lang="en-IN" baseline="0" dirty="0"/>
              <a:t>.</a:t>
            </a:r>
            <a:endParaRPr lang="en-IN" dirty="0"/>
          </a:p>
        </p:txBody>
      </p:sp>
      <p:sp>
        <p:nvSpPr>
          <p:cNvPr id="4" name="Slide Number Placeholder 3"/>
          <p:cNvSpPr>
            <a:spLocks noGrp="1"/>
          </p:cNvSpPr>
          <p:nvPr>
            <p:ph type="sldNum" sz="quarter" idx="10"/>
          </p:nvPr>
        </p:nvSpPr>
        <p:spPr/>
        <p:txBody>
          <a:bodyPr/>
          <a:lstStyle/>
          <a:p>
            <a:fld id="{6E5252EE-6587-4E70-9A60-1D83EA46BA6F}" type="slidenum">
              <a:rPr lang="en-IN" smtClean="0"/>
              <a:pPr/>
              <a:t>11</a:t>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98</a:t>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Message passing is one form of communication between two processes. A physical copy of the message</a:t>
            </a:r>
            <a:r>
              <a:rPr lang="en-IN" baseline="0" dirty="0"/>
              <a:t> </a:t>
            </a:r>
            <a:r>
              <a:rPr lang="en-IN" dirty="0"/>
              <a:t>is sent from one process to the other.</a:t>
            </a:r>
          </a:p>
          <a:p>
            <a:r>
              <a:rPr lang="en-IN" dirty="0"/>
              <a:t>"In the message passing model, several processes run in parallel and communicate with one another by sending and receiving messages. The processes do not have access to shared memory."</a:t>
            </a:r>
          </a:p>
        </p:txBody>
      </p:sp>
      <p:sp>
        <p:nvSpPr>
          <p:cNvPr id="4" name="Slide Number Placeholder 3"/>
          <p:cNvSpPr>
            <a:spLocks noGrp="1"/>
          </p:cNvSpPr>
          <p:nvPr>
            <p:ph type="sldNum" sz="quarter" idx="10"/>
          </p:nvPr>
        </p:nvSpPr>
        <p:spPr/>
        <p:txBody>
          <a:bodyPr/>
          <a:lstStyle/>
          <a:p>
            <a:fld id="{C74B4D01-5D99-4112-BD82-E7DAF787D49E}" type="slidenum">
              <a:rPr lang="en-IN" smtClean="0"/>
              <a:pPr/>
              <a:t>112</a:t>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The </a:t>
            </a:r>
            <a:r>
              <a:rPr lang="en-IN" sz="1200" b="1" i="0" kern="1200" dirty="0">
                <a:solidFill>
                  <a:schemeClr val="tx1"/>
                </a:solidFill>
                <a:latin typeface="+mn-lt"/>
                <a:ea typeface="+mn-ea"/>
                <a:cs typeface="+mn-cs"/>
              </a:rPr>
              <a:t>SEND primitive sends</a:t>
            </a:r>
            <a:r>
              <a:rPr lang="en-IN" sz="1200" b="0" i="0" kern="1200" dirty="0">
                <a:solidFill>
                  <a:schemeClr val="tx1"/>
                </a:solidFill>
                <a:latin typeface="+mn-lt"/>
                <a:ea typeface="+mn-ea"/>
                <a:cs typeface="+mn-cs"/>
              </a:rPr>
              <a:t> a message to a destination process while the RECEIVE </a:t>
            </a:r>
            <a:r>
              <a:rPr lang="en-IN" sz="1200" b="1" i="0" kern="1200" dirty="0">
                <a:solidFill>
                  <a:schemeClr val="tx1"/>
                </a:solidFill>
                <a:latin typeface="+mn-lt"/>
                <a:ea typeface="+mn-ea"/>
                <a:cs typeface="+mn-cs"/>
              </a:rPr>
              <a:t>primitive</a:t>
            </a:r>
            <a:r>
              <a:rPr lang="en-IN" sz="1200" b="0" i="0" kern="1200" dirty="0">
                <a:solidFill>
                  <a:schemeClr val="tx1"/>
                </a:solidFill>
                <a:latin typeface="+mn-lt"/>
                <a:ea typeface="+mn-ea"/>
                <a:cs typeface="+mn-cs"/>
              </a:rPr>
              <a:t> receives a message from a specified source process. Message Passing works on distributed systems because these messages can be </a:t>
            </a:r>
            <a:r>
              <a:rPr lang="en-IN" sz="1200" b="1" i="0" kern="1200" dirty="0">
                <a:solidFill>
                  <a:schemeClr val="tx1"/>
                </a:solidFill>
                <a:latin typeface="+mn-lt"/>
                <a:ea typeface="+mn-ea"/>
                <a:cs typeface="+mn-cs"/>
              </a:rPr>
              <a:t>sent</a:t>
            </a:r>
            <a:r>
              <a:rPr lang="en-IN" sz="1200" b="0" i="0" kern="1200" dirty="0">
                <a:solidFill>
                  <a:schemeClr val="tx1"/>
                </a:solidFill>
                <a:latin typeface="+mn-lt"/>
                <a:ea typeface="+mn-ea"/>
                <a:cs typeface="+mn-cs"/>
              </a:rPr>
              <a:t> from machine to machine through a network.</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113</a:t>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i="0" kern="1200" dirty="0">
                <a:solidFill>
                  <a:schemeClr val="tx1"/>
                </a:solidFill>
                <a:latin typeface="+mn-lt"/>
                <a:ea typeface="+mn-ea"/>
                <a:cs typeface="+mn-cs"/>
              </a:rPr>
              <a:t>Standard Method:</a:t>
            </a:r>
            <a:br>
              <a:rPr lang="en-IN" sz="1200" b="0" i="0" kern="1200" dirty="0">
                <a:solidFill>
                  <a:schemeClr val="tx1"/>
                </a:solidFill>
                <a:latin typeface="+mn-lt"/>
                <a:ea typeface="+mn-ea"/>
                <a:cs typeface="+mn-cs"/>
              </a:rPr>
            </a:br>
            <a:r>
              <a:rPr lang="en-IN" sz="1200" b="0" i="0" kern="1200" dirty="0">
                <a:solidFill>
                  <a:schemeClr val="tx1"/>
                </a:solidFill>
                <a:latin typeface="+mn-lt"/>
                <a:ea typeface="+mn-ea"/>
                <a:cs typeface="+mn-cs"/>
              </a:rPr>
              <a:t>    user buffer --&gt; sender's kernel buffer</a:t>
            </a:r>
            <a:br>
              <a:rPr lang="en-IN" sz="1200" b="0" i="0" kern="1200" dirty="0">
                <a:solidFill>
                  <a:schemeClr val="tx1"/>
                </a:solidFill>
                <a:latin typeface="+mn-lt"/>
                <a:ea typeface="+mn-ea"/>
                <a:cs typeface="+mn-cs"/>
              </a:rPr>
            </a:br>
            <a:r>
              <a:rPr lang="en-IN" sz="1200" b="0" i="0" kern="1200" dirty="0">
                <a:solidFill>
                  <a:schemeClr val="tx1"/>
                </a:solidFill>
                <a:latin typeface="+mn-lt"/>
                <a:ea typeface="+mn-ea"/>
                <a:cs typeface="+mn-cs"/>
              </a:rPr>
              <a:t>                        --&gt; receiver's kernel buffer</a:t>
            </a:r>
            <a:br>
              <a:rPr lang="en-IN" sz="1200" b="0" i="0" kern="1200" dirty="0">
                <a:solidFill>
                  <a:schemeClr val="tx1"/>
                </a:solidFill>
                <a:latin typeface="+mn-lt"/>
                <a:ea typeface="+mn-ea"/>
                <a:cs typeface="+mn-cs"/>
              </a:rPr>
            </a:br>
            <a:r>
              <a:rPr lang="en-IN" sz="1200" b="0" i="0" kern="1200" dirty="0">
                <a:solidFill>
                  <a:schemeClr val="tx1"/>
                </a:solidFill>
                <a:latin typeface="+mn-lt"/>
                <a:ea typeface="+mn-ea"/>
                <a:cs typeface="+mn-cs"/>
              </a:rPr>
              <a:t>                          --&gt; user buffer</a:t>
            </a:r>
          </a:p>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114</a:t>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A </a:t>
            </a:r>
            <a:r>
              <a:rPr lang="en-IN" sz="1200" b="1" i="0" kern="1200" dirty="0">
                <a:solidFill>
                  <a:schemeClr val="tx1"/>
                </a:solidFill>
                <a:latin typeface="+mn-lt"/>
                <a:ea typeface="+mn-ea"/>
                <a:cs typeface="+mn-cs"/>
              </a:rPr>
              <a:t>stub</a:t>
            </a:r>
            <a:r>
              <a:rPr lang="en-IN" sz="1200" b="0" i="0" kern="1200" dirty="0">
                <a:solidFill>
                  <a:schemeClr val="tx1"/>
                </a:solidFill>
                <a:latin typeface="+mn-lt"/>
                <a:ea typeface="+mn-ea"/>
                <a:cs typeface="+mn-cs"/>
              </a:rPr>
              <a:t> in distributed computing is a piece of code that converts parameters passed between client and server during a </a:t>
            </a:r>
            <a:r>
              <a:rPr lang="en-IN" sz="1200" b="1" i="0" kern="1200" dirty="0">
                <a:solidFill>
                  <a:schemeClr val="tx1"/>
                </a:solidFill>
                <a:latin typeface="+mn-lt"/>
                <a:ea typeface="+mn-ea"/>
                <a:cs typeface="+mn-cs"/>
              </a:rPr>
              <a:t>remote procedure call</a:t>
            </a:r>
            <a:r>
              <a:rPr lang="en-IN" sz="1200" b="0" i="0" kern="1200" dirty="0">
                <a:solidFill>
                  <a:schemeClr val="tx1"/>
                </a:solidFill>
                <a:latin typeface="+mn-lt"/>
                <a:ea typeface="+mn-ea"/>
                <a:cs typeface="+mn-cs"/>
              </a:rPr>
              <a:t> (</a:t>
            </a:r>
            <a:r>
              <a:rPr lang="en-IN" sz="1200" b="1" i="0" kern="1200" dirty="0">
                <a:solidFill>
                  <a:schemeClr val="tx1"/>
                </a:solidFill>
                <a:latin typeface="+mn-lt"/>
                <a:ea typeface="+mn-ea"/>
                <a:cs typeface="+mn-cs"/>
              </a:rPr>
              <a:t>RPC</a:t>
            </a:r>
            <a:r>
              <a:rPr lang="en-IN" sz="1200" b="0" i="0" kern="1200" dirty="0">
                <a:solidFill>
                  <a:schemeClr val="tx1"/>
                </a:solidFill>
                <a:latin typeface="+mn-lt"/>
                <a:ea typeface="+mn-ea"/>
                <a:cs typeface="+mn-cs"/>
              </a:rPr>
              <a:t>). ... </a:t>
            </a:r>
            <a:r>
              <a:rPr lang="en-IN" sz="1200" b="1" i="0" kern="1200" dirty="0">
                <a:solidFill>
                  <a:schemeClr val="tx1"/>
                </a:solidFill>
                <a:latin typeface="+mn-lt"/>
                <a:ea typeface="+mn-ea"/>
                <a:cs typeface="+mn-cs"/>
              </a:rPr>
              <a:t>Stubs</a:t>
            </a:r>
            <a:r>
              <a:rPr lang="en-IN" sz="1200" b="0" i="0" kern="1200" dirty="0">
                <a:solidFill>
                  <a:schemeClr val="tx1"/>
                </a:solidFill>
                <a:latin typeface="+mn-lt"/>
                <a:ea typeface="+mn-ea"/>
                <a:cs typeface="+mn-cs"/>
              </a:rPr>
              <a:t> perform the conversion of the parameters, so a </a:t>
            </a:r>
            <a:r>
              <a:rPr lang="en-IN" sz="1200" b="1" i="0" kern="1200" dirty="0">
                <a:solidFill>
                  <a:schemeClr val="tx1"/>
                </a:solidFill>
                <a:latin typeface="+mn-lt"/>
                <a:ea typeface="+mn-ea"/>
                <a:cs typeface="+mn-cs"/>
              </a:rPr>
              <a:t>remote procedure call</a:t>
            </a:r>
            <a:r>
              <a:rPr lang="en-IN" sz="1200" b="0" i="0" kern="1200" dirty="0">
                <a:solidFill>
                  <a:schemeClr val="tx1"/>
                </a:solidFill>
                <a:latin typeface="+mn-lt"/>
                <a:ea typeface="+mn-ea"/>
                <a:cs typeface="+mn-cs"/>
              </a:rPr>
              <a:t> looks like a local function </a:t>
            </a:r>
            <a:r>
              <a:rPr lang="en-IN" sz="1200" b="1" i="0" kern="1200" dirty="0">
                <a:solidFill>
                  <a:schemeClr val="tx1"/>
                </a:solidFill>
                <a:latin typeface="+mn-lt"/>
                <a:ea typeface="+mn-ea"/>
                <a:cs typeface="+mn-cs"/>
              </a:rPr>
              <a:t>call</a:t>
            </a:r>
            <a:r>
              <a:rPr lang="en-IN" sz="1200" b="0" i="0" kern="1200" dirty="0">
                <a:solidFill>
                  <a:schemeClr val="tx1"/>
                </a:solidFill>
                <a:latin typeface="+mn-lt"/>
                <a:ea typeface="+mn-ea"/>
                <a:cs typeface="+mn-cs"/>
              </a:rPr>
              <a:t> for the </a:t>
            </a:r>
            <a:r>
              <a:rPr lang="en-IN" sz="1200" b="1" i="0" kern="1200" dirty="0">
                <a:solidFill>
                  <a:schemeClr val="tx1"/>
                </a:solidFill>
                <a:latin typeface="+mn-lt"/>
                <a:ea typeface="+mn-ea"/>
                <a:cs typeface="+mn-cs"/>
              </a:rPr>
              <a:t>remote</a:t>
            </a:r>
            <a:r>
              <a:rPr lang="en-IN" sz="1200" b="0" i="0" kern="1200" dirty="0">
                <a:solidFill>
                  <a:schemeClr val="tx1"/>
                </a:solidFill>
                <a:latin typeface="+mn-lt"/>
                <a:ea typeface="+mn-ea"/>
                <a:cs typeface="+mn-cs"/>
              </a:rPr>
              <a:t> computer.</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118</a:t>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Stub </a:t>
            </a:r>
            <a:r>
              <a:rPr lang="en-IN" sz="1200" b="0" i="0" kern="1200" dirty="0">
                <a:solidFill>
                  <a:schemeClr val="tx1"/>
                </a:solidFill>
                <a:latin typeface="+mn-lt"/>
                <a:ea typeface="+mn-ea"/>
                <a:cs typeface="+mn-cs"/>
              </a:rPr>
              <a:t>hide some complexity. The </a:t>
            </a:r>
            <a:r>
              <a:rPr lang="en-IN" sz="1200" b="1" i="0" kern="1200" dirty="0">
                <a:solidFill>
                  <a:schemeClr val="tx1"/>
                </a:solidFill>
                <a:latin typeface="+mn-lt"/>
                <a:ea typeface="+mn-ea"/>
                <a:cs typeface="+mn-cs"/>
              </a:rPr>
              <a:t>stub</a:t>
            </a:r>
            <a:r>
              <a:rPr lang="en-IN" sz="1200" b="0" i="0" kern="1200" dirty="0">
                <a:solidFill>
                  <a:schemeClr val="tx1"/>
                </a:solidFill>
                <a:latin typeface="+mn-lt"/>
                <a:ea typeface="+mn-ea"/>
                <a:cs typeface="+mn-cs"/>
              </a:rPr>
              <a:t> hides the serialization of parameters and the network-level communication in order to present a simple invocation mechanism to the caller.</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119</a:t>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Stub </a:t>
            </a:r>
            <a:r>
              <a:rPr lang="en-IN" sz="1200" b="0" i="0" kern="1200" dirty="0">
                <a:solidFill>
                  <a:schemeClr val="tx1"/>
                </a:solidFill>
                <a:latin typeface="+mn-lt"/>
                <a:ea typeface="+mn-ea"/>
                <a:cs typeface="+mn-cs"/>
              </a:rPr>
              <a:t>hide some complexity. The </a:t>
            </a:r>
            <a:r>
              <a:rPr lang="en-IN" sz="1200" b="1" i="0" kern="1200" dirty="0">
                <a:solidFill>
                  <a:schemeClr val="tx1"/>
                </a:solidFill>
                <a:latin typeface="+mn-lt"/>
                <a:ea typeface="+mn-ea"/>
                <a:cs typeface="+mn-cs"/>
              </a:rPr>
              <a:t>stub</a:t>
            </a:r>
            <a:r>
              <a:rPr lang="en-IN" sz="1200" b="0" i="0" kern="1200" dirty="0">
                <a:solidFill>
                  <a:schemeClr val="tx1"/>
                </a:solidFill>
                <a:latin typeface="+mn-lt"/>
                <a:ea typeface="+mn-ea"/>
                <a:cs typeface="+mn-cs"/>
              </a:rPr>
              <a:t> hides the serialization of parameters and the network-level communication in order to present a simple invocation mechanism to the caller.</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120</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A distributed</a:t>
            </a:r>
            <a:r>
              <a:rPr lang="en-IN" baseline="0" dirty="0"/>
              <a:t> system is a collection of computers that are spatially separated and do not share a common memory. The processes executing on these computers communicate with one another by exchanging messages over communication channels. The messages are delivered after an arbitrary transmission delay.</a:t>
            </a:r>
          </a:p>
          <a:p>
            <a:r>
              <a:rPr lang="en-IN" baseline="0" dirty="0"/>
              <a:t>Since the computers are no not sharing a common memory, an up-to-date state of the entire system is not available to any individual process. Up-to-date state of the system is necessary for reasoning about system’s </a:t>
            </a:r>
            <a:r>
              <a:rPr lang="en-IN" baseline="0" dirty="0" err="1"/>
              <a:t>behavior</a:t>
            </a:r>
            <a:r>
              <a:rPr lang="en-IN" baseline="0" dirty="0"/>
              <a:t>, debugging, recovering from failures etc. A global state of a distributed computation encompasses the local states of all the </a:t>
            </a:r>
            <a:r>
              <a:rPr lang="en-IN" baseline="0" dirty="0" err="1"/>
              <a:t>processses</a:t>
            </a:r>
            <a:r>
              <a:rPr lang="en-IN" baseline="0" dirty="0"/>
              <a:t> and any messages that are in transit between the processes. Because of the absence of a global clock in a distributed system, obtaining a coherent global state of the system is difficult.</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124</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It is an abstract notion of virtual time to order events in a distributed system.</a:t>
            </a:r>
          </a:p>
        </p:txBody>
      </p:sp>
      <p:sp>
        <p:nvSpPr>
          <p:cNvPr id="4" name="Slide Number Placeholder 3"/>
          <p:cNvSpPr>
            <a:spLocks noGrp="1"/>
          </p:cNvSpPr>
          <p:nvPr>
            <p:ph type="sldNum" sz="quarter" idx="10"/>
          </p:nvPr>
        </p:nvSpPr>
        <p:spPr/>
        <p:txBody>
          <a:bodyPr/>
          <a:lstStyle/>
          <a:p>
            <a:fld id="{C74B4D01-5D99-4112-BD82-E7DAF787D49E}" type="slidenum">
              <a:rPr lang="en-IN" smtClean="0"/>
              <a:pPr/>
              <a:t>126</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u="sng" kern="1200" dirty="0">
                <a:solidFill>
                  <a:schemeClr val="tx1"/>
                </a:solidFill>
                <a:latin typeface="+mn-lt"/>
                <a:ea typeface="+mn-ea"/>
                <a:cs typeface="+mn-cs"/>
                <a:hlinkClick r:id="rId3"/>
              </a:rPr>
              <a:t>Kernel</a:t>
            </a:r>
            <a:r>
              <a:rPr lang="en-IN" sz="1200" b="0" i="0" kern="1200" dirty="0">
                <a:solidFill>
                  <a:schemeClr val="tx1"/>
                </a:solidFill>
                <a:latin typeface="+mn-lt"/>
                <a:ea typeface="+mn-ea"/>
                <a:cs typeface="+mn-cs"/>
              </a:rPr>
              <a:t> is central component of an operating system that manages operations of computer and hardware.</a:t>
            </a:r>
            <a:endParaRPr lang="en-IN" dirty="0"/>
          </a:p>
        </p:txBody>
      </p:sp>
      <p:sp>
        <p:nvSpPr>
          <p:cNvPr id="4" name="Slide Number Placeholder 3"/>
          <p:cNvSpPr>
            <a:spLocks noGrp="1"/>
          </p:cNvSpPr>
          <p:nvPr>
            <p:ph type="sldNum" sz="quarter" idx="10"/>
          </p:nvPr>
        </p:nvSpPr>
        <p:spPr/>
        <p:txBody>
          <a:bodyPr/>
          <a:lstStyle/>
          <a:p>
            <a:fld id="{6E5252EE-6587-4E70-9A60-1D83EA46BA6F}" type="slidenum">
              <a:rPr lang="en-IN" smtClean="0"/>
              <a:pPr/>
              <a:t>12</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A computer's capability to process more than one task simultaneously is called </a:t>
            </a:r>
            <a:r>
              <a:rPr lang="en-IN" sz="1200" b="1" i="0" kern="1200" dirty="0">
                <a:solidFill>
                  <a:schemeClr val="tx1"/>
                </a:solidFill>
                <a:latin typeface="+mn-lt"/>
                <a:ea typeface="+mn-ea"/>
                <a:cs typeface="+mn-cs"/>
              </a:rPr>
              <a:t>multiprocessing</a:t>
            </a:r>
            <a:r>
              <a:rPr lang="en-IN" sz="1200" b="0" i="0" kern="1200" dirty="0">
                <a:solidFill>
                  <a:schemeClr val="tx1"/>
                </a:solidFill>
                <a:latin typeface="+mn-lt"/>
                <a:ea typeface="+mn-ea"/>
                <a:cs typeface="+mn-cs"/>
              </a:rPr>
              <a:t>.  A </a:t>
            </a:r>
            <a:r>
              <a:rPr lang="en-IN" sz="1200" b="1" i="0" kern="1200" dirty="0">
                <a:solidFill>
                  <a:schemeClr val="tx1"/>
                </a:solidFill>
                <a:latin typeface="+mn-lt"/>
                <a:ea typeface="+mn-ea"/>
                <a:cs typeface="+mn-cs"/>
              </a:rPr>
              <a:t>multiprocessing operating system</a:t>
            </a:r>
            <a:r>
              <a:rPr lang="en-IN" sz="1200" b="0" i="0" kern="1200" dirty="0">
                <a:solidFill>
                  <a:schemeClr val="tx1"/>
                </a:solidFill>
                <a:latin typeface="+mn-lt"/>
                <a:ea typeface="+mn-ea"/>
                <a:cs typeface="+mn-cs"/>
              </a:rPr>
              <a:t> is capable of running many programs simultaneously, and most modern network </a:t>
            </a:r>
            <a:r>
              <a:rPr lang="en-IN" sz="1200" b="1" i="0" kern="1200" dirty="0">
                <a:solidFill>
                  <a:schemeClr val="tx1"/>
                </a:solidFill>
                <a:latin typeface="+mn-lt"/>
                <a:ea typeface="+mn-ea"/>
                <a:cs typeface="+mn-cs"/>
              </a:rPr>
              <a:t>operating systems</a:t>
            </a:r>
            <a:r>
              <a:rPr lang="en-IN" sz="1200" b="0" i="0" kern="1200" dirty="0">
                <a:solidFill>
                  <a:schemeClr val="tx1"/>
                </a:solidFill>
                <a:latin typeface="+mn-lt"/>
                <a:ea typeface="+mn-ea"/>
                <a:cs typeface="+mn-cs"/>
              </a:rPr>
              <a:t> (NOSs) support </a:t>
            </a:r>
            <a:r>
              <a:rPr lang="en-IN" sz="1200" b="1" i="0" kern="1200" dirty="0">
                <a:solidFill>
                  <a:schemeClr val="tx1"/>
                </a:solidFill>
                <a:latin typeface="+mn-lt"/>
                <a:ea typeface="+mn-ea"/>
                <a:cs typeface="+mn-cs"/>
              </a:rPr>
              <a:t>multiprocessing</a:t>
            </a:r>
            <a:r>
              <a:rPr lang="en-IN" sz="1200" b="0" i="0" kern="1200" dirty="0">
                <a:solidFill>
                  <a:schemeClr val="tx1"/>
                </a:solidFill>
                <a:latin typeface="+mn-lt"/>
                <a:ea typeface="+mn-ea"/>
                <a:cs typeface="+mn-cs"/>
              </a:rPr>
              <a:t>. </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20</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A computer's capability to process more than one task simultaneously is called </a:t>
            </a:r>
            <a:r>
              <a:rPr lang="en-IN" sz="1200" b="1" i="0" kern="1200" dirty="0">
                <a:solidFill>
                  <a:schemeClr val="tx1"/>
                </a:solidFill>
                <a:latin typeface="+mn-lt"/>
                <a:ea typeface="+mn-ea"/>
                <a:cs typeface="+mn-cs"/>
              </a:rPr>
              <a:t>multiprocessing</a:t>
            </a:r>
            <a:r>
              <a:rPr lang="en-IN" sz="1200" b="0" i="0" kern="1200" dirty="0">
                <a:solidFill>
                  <a:schemeClr val="tx1"/>
                </a:solidFill>
                <a:latin typeface="+mn-lt"/>
                <a:ea typeface="+mn-ea"/>
                <a:cs typeface="+mn-cs"/>
              </a:rPr>
              <a:t>.  </a:t>
            </a:r>
            <a:r>
              <a:rPr lang="en-IN" sz="1200" b="0" i="0" kern="1200">
                <a:solidFill>
                  <a:schemeClr val="tx1"/>
                </a:solidFill>
                <a:latin typeface="+mn-lt"/>
                <a:ea typeface="+mn-ea"/>
                <a:cs typeface="+mn-cs"/>
              </a:rPr>
              <a:t>A </a:t>
            </a:r>
            <a:r>
              <a:rPr lang="en-IN" sz="1200" b="1" i="0" kern="1200">
                <a:solidFill>
                  <a:schemeClr val="tx1"/>
                </a:solidFill>
                <a:latin typeface="+mn-lt"/>
                <a:ea typeface="+mn-ea"/>
                <a:cs typeface="+mn-cs"/>
              </a:rPr>
              <a:t>multiprocessing operating system</a:t>
            </a:r>
            <a:r>
              <a:rPr lang="en-IN" sz="1200" b="0" i="0" kern="1200">
                <a:solidFill>
                  <a:schemeClr val="tx1"/>
                </a:solidFill>
                <a:latin typeface="+mn-lt"/>
                <a:ea typeface="+mn-ea"/>
                <a:cs typeface="+mn-cs"/>
              </a:rPr>
              <a:t> is capable of running many programs simultaneously, and most modern network </a:t>
            </a:r>
            <a:r>
              <a:rPr lang="en-IN" sz="1200" b="1" i="0" kern="1200">
                <a:solidFill>
                  <a:schemeClr val="tx1"/>
                </a:solidFill>
                <a:latin typeface="+mn-lt"/>
                <a:ea typeface="+mn-ea"/>
                <a:cs typeface="+mn-cs"/>
              </a:rPr>
              <a:t>operating systems</a:t>
            </a:r>
            <a:r>
              <a:rPr lang="en-IN" sz="1200" b="0" i="0" kern="1200">
                <a:solidFill>
                  <a:schemeClr val="tx1"/>
                </a:solidFill>
                <a:latin typeface="+mn-lt"/>
                <a:ea typeface="+mn-ea"/>
                <a:cs typeface="+mn-cs"/>
              </a:rPr>
              <a:t> (NOSs) support </a:t>
            </a:r>
            <a:r>
              <a:rPr lang="en-IN" sz="1200" b="1" i="0" kern="1200">
                <a:solidFill>
                  <a:schemeClr val="tx1"/>
                </a:solidFill>
                <a:latin typeface="+mn-lt"/>
                <a:ea typeface="+mn-ea"/>
                <a:cs typeface="+mn-cs"/>
              </a:rPr>
              <a:t>multiprocessing</a:t>
            </a:r>
            <a:r>
              <a:rPr lang="en-IN" sz="1200" b="0" i="0" kern="1200">
                <a:solidFill>
                  <a:schemeClr val="tx1"/>
                </a:solidFill>
                <a:latin typeface="+mn-lt"/>
                <a:ea typeface="+mn-ea"/>
                <a:cs typeface="+mn-cs"/>
              </a:rPr>
              <a:t>. </a:t>
            </a:r>
            <a:endParaRPr lang="en-IN"/>
          </a:p>
        </p:txBody>
      </p:sp>
      <p:sp>
        <p:nvSpPr>
          <p:cNvPr id="4" name="Slide Number Placeholder 3"/>
          <p:cNvSpPr>
            <a:spLocks noGrp="1"/>
          </p:cNvSpPr>
          <p:nvPr>
            <p:ph type="sldNum" sz="quarter" idx="10"/>
          </p:nvPr>
        </p:nvSpPr>
        <p:spPr/>
        <p:txBody>
          <a:bodyPr/>
          <a:lstStyle/>
          <a:p>
            <a:fld id="{C74B4D01-5D99-4112-BD82-E7DAF787D49E}" type="slidenum">
              <a:rPr lang="en-IN" smtClean="0"/>
              <a:pPr/>
              <a:t>21</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Process Synchronization</a:t>
            </a:r>
            <a:r>
              <a:rPr lang="en-IN" sz="1200" b="0" i="0" kern="1200" dirty="0">
                <a:solidFill>
                  <a:schemeClr val="tx1"/>
                </a:solidFill>
                <a:latin typeface="+mn-lt"/>
                <a:ea typeface="+mn-ea"/>
                <a:cs typeface="+mn-cs"/>
              </a:rPr>
              <a:t> is the task of coordinating the execution of processes in a way that no two processes can have access to the same shared data and resources.</a:t>
            </a:r>
          </a:p>
          <a:p>
            <a:r>
              <a:rPr lang="en-IN" sz="1200" b="0" i="0" kern="1200" dirty="0">
                <a:solidFill>
                  <a:schemeClr val="tx1"/>
                </a:solidFill>
                <a:latin typeface="+mn-lt"/>
                <a:ea typeface="+mn-ea"/>
                <a:cs typeface="+mn-cs"/>
              </a:rPr>
              <a:t>It is specially needed in a multi-process system when multiple processes are running together, and more than one processes try to gain access to the same shared resource or data at the same time.</a:t>
            </a:r>
          </a:p>
          <a:p>
            <a:r>
              <a:rPr lang="en-IN" sz="1200" b="0" i="0" kern="1200" dirty="0">
                <a:solidFill>
                  <a:schemeClr val="tx1"/>
                </a:solidFill>
                <a:latin typeface="+mn-lt"/>
                <a:ea typeface="+mn-ea"/>
                <a:cs typeface="+mn-cs"/>
              </a:rPr>
              <a:t>This can lead to the inconsistency of shared data. So the change made by one process not necessarily reflected when other processes accessed the same shared data. To avoid this type of inconsistency of data, the processes need to be synchronized with each other.</a:t>
            </a:r>
          </a:p>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24</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27</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Thread</a:t>
            </a:r>
            <a:r>
              <a:rPr lang="en-IN" sz="1200" b="0" i="0" kern="1200" dirty="0">
                <a:solidFill>
                  <a:schemeClr val="tx1"/>
                </a:solidFill>
                <a:latin typeface="+mn-lt"/>
                <a:ea typeface="+mn-ea"/>
                <a:cs typeface="+mn-cs"/>
              </a:rPr>
              <a:t> is a single sequence stream within a process. </a:t>
            </a:r>
            <a:r>
              <a:rPr lang="en-IN" sz="1200" b="1" i="0" kern="1200" dirty="0">
                <a:solidFill>
                  <a:schemeClr val="tx1"/>
                </a:solidFill>
                <a:latin typeface="+mn-lt"/>
                <a:ea typeface="+mn-ea"/>
                <a:cs typeface="+mn-cs"/>
              </a:rPr>
              <a:t>Threads</a:t>
            </a:r>
            <a:r>
              <a:rPr lang="en-IN" sz="1200" b="0" i="0" kern="1200" dirty="0">
                <a:solidFill>
                  <a:schemeClr val="tx1"/>
                </a:solidFill>
                <a:latin typeface="+mn-lt"/>
                <a:ea typeface="+mn-ea"/>
                <a:cs typeface="+mn-cs"/>
              </a:rPr>
              <a:t> have same properties as of the process so they are called as light weight processes. </a:t>
            </a:r>
            <a:r>
              <a:rPr lang="en-IN" sz="1200" b="1" i="0" kern="1200" dirty="0">
                <a:solidFill>
                  <a:schemeClr val="tx1"/>
                </a:solidFill>
                <a:latin typeface="+mn-lt"/>
                <a:ea typeface="+mn-ea"/>
                <a:cs typeface="+mn-cs"/>
              </a:rPr>
              <a:t>Threads</a:t>
            </a:r>
            <a:r>
              <a:rPr lang="en-IN" sz="1200" b="0" i="0" kern="1200" dirty="0">
                <a:solidFill>
                  <a:schemeClr val="tx1"/>
                </a:solidFill>
                <a:latin typeface="+mn-lt"/>
                <a:ea typeface="+mn-ea"/>
                <a:cs typeface="+mn-cs"/>
              </a:rPr>
              <a:t> are executed one after another but gives the illusion as if they are executing in parallel. Each </a:t>
            </a:r>
            <a:r>
              <a:rPr lang="en-IN" sz="1200" b="1" i="0" kern="1200" dirty="0">
                <a:solidFill>
                  <a:schemeClr val="tx1"/>
                </a:solidFill>
                <a:latin typeface="+mn-lt"/>
                <a:ea typeface="+mn-ea"/>
                <a:cs typeface="+mn-cs"/>
              </a:rPr>
              <a:t>thread</a:t>
            </a:r>
            <a:r>
              <a:rPr lang="en-IN" sz="1200" b="0" i="0" kern="1200" dirty="0">
                <a:solidFill>
                  <a:schemeClr val="tx1"/>
                </a:solidFill>
                <a:latin typeface="+mn-lt"/>
                <a:ea typeface="+mn-ea"/>
                <a:cs typeface="+mn-cs"/>
              </a:rPr>
              <a:t> has different states. </a:t>
            </a:r>
            <a:endParaRPr lang="en-IN" dirty="0"/>
          </a:p>
        </p:txBody>
      </p:sp>
      <p:sp>
        <p:nvSpPr>
          <p:cNvPr id="4" name="Slide Number Placeholder 3"/>
          <p:cNvSpPr>
            <a:spLocks noGrp="1"/>
          </p:cNvSpPr>
          <p:nvPr>
            <p:ph type="sldNum" sz="quarter" idx="10"/>
          </p:nvPr>
        </p:nvSpPr>
        <p:spPr/>
        <p:txBody>
          <a:bodyPr/>
          <a:lstStyle/>
          <a:p>
            <a:fld id="{C74B4D01-5D99-4112-BD82-E7DAF787D49E}" type="slidenum">
              <a:rPr lang="en-IN" smtClean="0"/>
              <a:pPr/>
              <a:t>31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2CA77A5-CAAD-4B5B-B738-001528059766}" type="datetime1">
              <a:rPr lang="en-IN" smtClean="0"/>
              <a:pPr/>
              <a:t>22-05-2021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1701297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5F66974-FA5D-4F66-B95C-9C9080355630}" type="datetime1">
              <a:rPr lang="en-IN" smtClean="0"/>
              <a:pPr/>
              <a:t>22-05-2021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263429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6BC791A-F317-425B-9F38-E196E9C125EA}" type="datetime1">
              <a:rPr lang="en-IN" smtClean="0"/>
              <a:pPr/>
              <a:t>22-05-2021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600032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9E1A9CE-50BE-4D1C-BB40-022A84C776BE}" type="datetime1">
              <a:rPr lang="en-IN" smtClean="0"/>
              <a:pPr/>
              <a:t>22-05-2021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423735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6BDE7AE-DA46-4AE2-8BE9-BA237903AB83}" type="datetime1">
              <a:rPr lang="en-IN" smtClean="0"/>
              <a:pPr/>
              <a:t>22-05-2021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295925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6A9953A-99FA-4BBC-BADE-5ACC347F2D3A}" type="datetime1">
              <a:rPr lang="en-IN" smtClean="0"/>
              <a:pPr/>
              <a:t>22-05-2021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89521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870E2F6-4898-432D-8C3B-5948EC607227}" type="datetime1">
              <a:rPr lang="en-IN" smtClean="0"/>
              <a:pPr/>
              <a:t>22-05-2021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130246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027BDF0-85D4-4F1C-87AE-E7D1CA7D7A48}" type="datetime1">
              <a:rPr lang="en-IN" smtClean="0"/>
              <a:pPr/>
              <a:t>22-05-2021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906120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FCACDF-DA0F-4B5E-A583-640657822B22}" type="datetime1">
              <a:rPr lang="en-IN" smtClean="0"/>
              <a:pPr/>
              <a:t>22-05-2021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69032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CDFCA2-B9EA-4ED0-8FF9-992517C7A1A3}" type="datetime1">
              <a:rPr lang="en-IN" smtClean="0"/>
              <a:pPr/>
              <a:t>22-05-2021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1647175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D2459B-DDC8-454E-85FE-9AA25167A7A1}" type="datetime1">
              <a:rPr lang="en-IN" smtClean="0"/>
              <a:pPr/>
              <a:t>22-05-2021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26A560-D43F-4E42-9E25-CE5313D6E885}" type="slidenum">
              <a:rPr lang="en-IN" smtClean="0"/>
              <a:pPr/>
              <a:t>‹#›</a:t>
            </a:fld>
            <a:endParaRPr lang="en-IN"/>
          </a:p>
        </p:txBody>
      </p:sp>
    </p:spTree>
    <p:extLst>
      <p:ext uri="{BB962C8B-B14F-4D97-AF65-F5344CB8AC3E}">
        <p14:creationId xmlns:p14="http://schemas.microsoft.com/office/powerpoint/2010/main" val="1621798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59063"/>
            <a:ext cx="10515600" cy="407607"/>
          </a:xfrm>
          <a:prstGeom prst="rect">
            <a:avLst/>
          </a:prstGeom>
        </p:spPr>
        <p:txBody>
          <a:bodyPr vert="horz" lIns="91440" tIns="45720" rIns="91440" bIns="45720" rtlCol="0" anchor="ctr">
            <a:noAutofit/>
          </a:bodyPr>
          <a:lstStyle/>
          <a:p>
            <a:r>
              <a:rPr lang="en-US" dirty="0"/>
              <a:t>Click to edit Master title style</a:t>
            </a:r>
            <a:endParaRPr lang="en-IN" dirty="0"/>
          </a:p>
        </p:txBody>
      </p:sp>
      <p:sp>
        <p:nvSpPr>
          <p:cNvPr id="3" name="Text Placeholder 2"/>
          <p:cNvSpPr>
            <a:spLocks noGrp="1"/>
          </p:cNvSpPr>
          <p:nvPr>
            <p:ph type="body" idx="1"/>
          </p:nvPr>
        </p:nvSpPr>
        <p:spPr>
          <a:xfrm>
            <a:off x="541986" y="769558"/>
            <a:ext cx="10811814" cy="53350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E60759-546B-4A12-9F36-4691702FC9D5}" type="datetime1">
              <a:rPr lang="en-IN" smtClean="0"/>
              <a:pPr/>
              <a:t>22-05-2021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6A560-D43F-4E42-9E25-CE5313D6E885}" type="slidenum">
              <a:rPr lang="en-IN" smtClean="0"/>
              <a:pPr/>
              <a:t>‹#›</a:t>
            </a:fld>
            <a:endParaRPr lang="en-IN" dirty="0"/>
          </a:p>
        </p:txBody>
      </p:sp>
    </p:spTree>
    <p:extLst>
      <p:ext uri="{BB962C8B-B14F-4D97-AF65-F5344CB8AC3E}">
        <p14:creationId xmlns:p14="http://schemas.microsoft.com/office/powerpoint/2010/main" val="1618311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837564"/>
          </a:xfrm>
        </p:spPr>
        <p:txBody>
          <a:bodyPr/>
          <a:lstStyle/>
          <a:p>
            <a:r>
              <a:rPr lang="en-IN" sz="4400" dirty="0"/>
              <a:t>Advanced Operating Systems </a:t>
            </a:r>
            <a:br>
              <a:rPr lang="en-IN" sz="4400" dirty="0"/>
            </a:br>
            <a:r>
              <a:rPr lang="en-IN" sz="4400" dirty="0"/>
              <a:t>  </a:t>
            </a:r>
            <a:r>
              <a:rPr lang="en-US" sz="3200"/>
              <a:t>20MCA172 </a:t>
            </a:r>
            <a:br>
              <a:rPr lang="en-US" sz="3200" dirty="0"/>
            </a:br>
            <a:r>
              <a:rPr lang="en-US" sz="3200" dirty="0"/>
              <a:t>    </a:t>
            </a:r>
            <a:r>
              <a:rPr lang="en-US" sz="3200" dirty="0">
                <a:solidFill>
                  <a:srgbClr val="FFC000"/>
                </a:solidFill>
              </a:rPr>
              <a:t>(</a:t>
            </a:r>
            <a:r>
              <a:rPr lang="en-US" sz="3200">
                <a:solidFill>
                  <a:srgbClr val="FFC000"/>
                </a:solidFill>
              </a:rPr>
              <a:t>Elective )</a:t>
            </a:r>
            <a:endParaRPr lang="en-IN" sz="3200" dirty="0">
              <a:solidFill>
                <a:srgbClr val="FFC000"/>
              </a:solidFill>
            </a:endParaRPr>
          </a:p>
        </p:txBody>
      </p:sp>
      <p:sp>
        <p:nvSpPr>
          <p:cNvPr id="4" name="Slide Number Placeholder 3"/>
          <p:cNvSpPr>
            <a:spLocks noGrp="1"/>
          </p:cNvSpPr>
          <p:nvPr>
            <p:ph type="sldNum" sz="quarter" idx="12"/>
          </p:nvPr>
        </p:nvSpPr>
        <p:spPr/>
        <p:txBody>
          <a:bodyPr/>
          <a:lstStyle/>
          <a:p>
            <a:fld id="{0626A560-D43F-4E42-9E25-CE5313D6E885}" type="slidenum">
              <a:rPr lang="en-IN" smtClean="0"/>
              <a:pPr/>
              <a:t>1</a:t>
            </a:fld>
            <a:endParaRPr lang="en-IN"/>
          </a:p>
        </p:txBody>
      </p:sp>
    </p:spTree>
    <p:extLst>
      <p:ext uri="{BB962C8B-B14F-4D97-AF65-F5344CB8AC3E}">
        <p14:creationId xmlns:p14="http://schemas.microsoft.com/office/powerpoint/2010/main" val="3831736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082660"/>
          </a:xfrm>
        </p:spPr>
        <p:txBody>
          <a:bodyPr>
            <a:normAutofit fontScale="90000"/>
          </a:bodyPr>
          <a:lstStyle/>
          <a:p>
            <a:pPr lvl="1" algn="ctr" rtl="0">
              <a:spcBef>
                <a:spcPct val="0"/>
              </a:spcBef>
            </a:pPr>
            <a:br>
              <a:rPr lang="en-IN" sz="3200" b="1" dirty="0">
                <a:latin typeface="+mj-lt"/>
              </a:rPr>
            </a:br>
            <a:r>
              <a:rPr lang="en-IN" sz="3100" b="1" kern="1200" dirty="0">
                <a:solidFill>
                  <a:schemeClr val="bg1"/>
                </a:solidFill>
                <a:latin typeface="+mn-lt"/>
                <a:ea typeface="+mj-ea"/>
                <a:cs typeface="+mj-cs"/>
              </a:rPr>
              <a:t>Layered Approach </a:t>
            </a:r>
            <a:br>
              <a:rPr lang="en-IN" sz="3100" b="1" kern="1200" dirty="0">
                <a:solidFill>
                  <a:schemeClr val="bg1"/>
                </a:solidFill>
                <a:latin typeface="+mn-lt"/>
                <a:ea typeface="+mj-ea"/>
                <a:cs typeface="+mj-cs"/>
              </a:rPr>
            </a:br>
            <a:endParaRPr lang="en-IN" sz="3100" b="1" kern="1200" dirty="0">
              <a:solidFill>
                <a:schemeClr val="bg1"/>
              </a:solidFill>
              <a:latin typeface="+mn-lt"/>
              <a:ea typeface="+mj-ea"/>
              <a:cs typeface="+mj-cs"/>
            </a:endParaRPr>
          </a:p>
        </p:txBody>
      </p:sp>
      <p:sp>
        <p:nvSpPr>
          <p:cNvPr id="3" name="Content Placeholder 2"/>
          <p:cNvSpPr>
            <a:spLocks noGrp="1"/>
          </p:cNvSpPr>
          <p:nvPr>
            <p:ph idx="1"/>
          </p:nvPr>
        </p:nvSpPr>
        <p:spPr>
          <a:xfrm>
            <a:off x="609600" y="1285861"/>
            <a:ext cx="10972800" cy="4840303"/>
          </a:xfrm>
        </p:spPr>
        <p:txBody>
          <a:bodyPr>
            <a:normAutofit fontScale="70000" lnSpcReduction="20000"/>
          </a:bodyPr>
          <a:lstStyle/>
          <a:p>
            <a:pPr algn="just"/>
            <a:r>
              <a:rPr lang="en-IN" sz="2800" dirty="0"/>
              <a:t>This approach divides the operating system into </a:t>
            </a:r>
            <a:r>
              <a:rPr lang="en-IN" sz="2800" b="1" dirty="0"/>
              <a:t>several layers</a:t>
            </a:r>
            <a:r>
              <a:rPr lang="en-IN" sz="2800" dirty="0"/>
              <a:t>.</a:t>
            </a:r>
          </a:p>
          <a:p>
            <a:pPr algn="just"/>
            <a:endParaRPr lang="en-IN" sz="2800" dirty="0"/>
          </a:p>
          <a:p>
            <a:pPr algn="just"/>
            <a:r>
              <a:rPr lang="en-IN" sz="2800" dirty="0"/>
              <a:t>Each layer has </a:t>
            </a:r>
            <a:r>
              <a:rPr lang="en-IN" sz="2800" b="1" dirty="0"/>
              <a:t>well-defined functionality </a:t>
            </a:r>
            <a:r>
              <a:rPr lang="en-IN" sz="2800" dirty="0"/>
              <a:t>and </a:t>
            </a:r>
            <a:r>
              <a:rPr lang="en-IN" sz="2800" b="1" dirty="0"/>
              <a:t>input-output interfaces</a:t>
            </a:r>
            <a:r>
              <a:rPr lang="en-IN" sz="2800" dirty="0"/>
              <a:t> with the two adjacent layers.</a:t>
            </a:r>
          </a:p>
          <a:p>
            <a:pPr algn="just"/>
            <a:endParaRPr lang="en-IN" sz="2800" dirty="0"/>
          </a:p>
          <a:p>
            <a:pPr algn="just"/>
            <a:r>
              <a:rPr lang="en-IN" sz="2800" dirty="0"/>
              <a:t>The bottom layer interfaces with </a:t>
            </a:r>
            <a:r>
              <a:rPr lang="en-IN" sz="2800" b="1" dirty="0"/>
              <a:t>machine hardware </a:t>
            </a:r>
            <a:r>
              <a:rPr lang="en-IN" sz="2800" dirty="0"/>
              <a:t>and top layer interfaces with </a:t>
            </a:r>
            <a:r>
              <a:rPr lang="en-IN" sz="2800" b="1" dirty="0"/>
              <a:t>users or operators</a:t>
            </a:r>
            <a:r>
              <a:rPr lang="en-IN" sz="2800" dirty="0"/>
              <a:t>.</a:t>
            </a:r>
          </a:p>
          <a:p>
            <a:pPr algn="just"/>
            <a:endParaRPr lang="en-IN" sz="2800" dirty="0"/>
          </a:p>
          <a:p>
            <a:pPr algn="just"/>
            <a:r>
              <a:rPr lang="en-IN" sz="2800" dirty="0"/>
              <a:t>This approach has all the advantages of modular design. </a:t>
            </a:r>
          </a:p>
          <a:p>
            <a:pPr algn="just"/>
            <a:r>
              <a:rPr lang="en-IN" sz="2800" dirty="0"/>
              <a:t>Each layer can be designed, coded and tested </a:t>
            </a:r>
            <a:r>
              <a:rPr lang="en-IN" sz="2800" b="1" dirty="0"/>
              <a:t>independently.</a:t>
            </a:r>
          </a:p>
          <a:p>
            <a:pPr algn="just"/>
            <a:r>
              <a:rPr lang="en-IN" sz="2800" dirty="0"/>
              <a:t>This approach simplifies the design, specification, and implementation of an operating system.</a:t>
            </a:r>
          </a:p>
          <a:p>
            <a:pPr algn="just"/>
            <a:endParaRPr lang="en-IN" sz="2800" dirty="0"/>
          </a:p>
          <a:p>
            <a:pPr algn="just"/>
            <a:r>
              <a:rPr lang="en-IN" sz="2800" b="1" dirty="0"/>
              <a:t>Drawback :</a:t>
            </a:r>
            <a:r>
              <a:rPr lang="en-IN" sz="2800" dirty="0"/>
              <a:t> functions must be carefully assigned to various layers because a layer can make use only of the functionality provided by the layers beneath it.</a:t>
            </a:r>
          </a:p>
          <a:p>
            <a:pPr algn="just"/>
            <a:endParaRPr lang="en-IN" sz="2800" dirty="0"/>
          </a:p>
          <a:p>
            <a:pPr algn="just"/>
            <a:r>
              <a:rPr lang="en-IN" sz="2800" dirty="0"/>
              <a:t>Example : THE operating system and MULTICS operating system</a:t>
            </a:r>
          </a:p>
        </p:txBody>
      </p:sp>
      <p:sp>
        <p:nvSpPr>
          <p:cNvPr id="4" name="Slide Number Placeholder 3"/>
          <p:cNvSpPr>
            <a:spLocks noGrp="1"/>
          </p:cNvSpPr>
          <p:nvPr>
            <p:ph type="sldNum" sz="quarter" idx="12"/>
          </p:nvPr>
        </p:nvSpPr>
        <p:spPr/>
        <p:txBody>
          <a:bodyPr/>
          <a:lstStyle/>
          <a:p>
            <a:fld id="{A6920F6F-6323-47FE-BBC7-1DDA836C6A66}" type="slidenum">
              <a:rPr lang="en-IN" smtClean="0"/>
              <a:pPr/>
              <a:t>10</a:t>
            </a:fld>
            <a:endParaRPr lang="en-I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ISO OSI reference model</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06236" y="769938"/>
            <a:ext cx="9482666" cy="5334000"/>
          </a:xfrm>
        </p:spPr>
      </p:pic>
    </p:spTree>
    <p:extLst>
      <p:ext uri="{BB962C8B-B14F-4D97-AF65-F5344CB8AC3E}">
        <p14:creationId xmlns:p14="http://schemas.microsoft.com/office/powerpoint/2010/main" val="35877909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160" y="494343"/>
            <a:ext cx="10515600" cy="407607"/>
          </a:xfrm>
        </p:spPr>
        <p:txBody>
          <a:bodyPr/>
          <a:lstStyle/>
          <a:p>
            <a:r>
              <a:rPr lang="en-IN" dirty="0"/>
              <a:t>The ISO OSI Reference Model</a:t>
            </a:r>
          </a:p>
        </p:txBody>
      </p:sp>
      <p:sp>
        <p:nvSpPr>
          <p:cNvPr id="3" name="Content Placeholder 2"/>
          <p:cNvSpPr>
            <a:spLocks noGrp="1"/>
          </p:cNvSpPr>
          <p:nvPr>
            <p:ph idx="1"/>
          </p:nvPr>
        </p:nvSpPr>
        <p:spPr>
          <a:xfrm>
            <a:off x="487680" y="1264920"/>
            <a:ext cx="11430000" cy="5098746"/>
          </a:xfrm>
        </p:spPr>
        <p:txBody>
          <a:bodyPr/>
          <a:lstStyle/>
          <a:p>
            <a:pPr algn="just"/>
            <a:r>
              <a:rPr lang="en-IN" dirty="0"/>
              <a:t>When an application program at computer A wants to send a message to an application program at computer B, the chain of events are:</a:t>
            </a:r>
          </a:p>
          <a:p>
            <a:pPr lvl="1" algn="just"/>
            <a:r>
              <a:rPr lang="en-IN" dirty="0"/>
              <a:t> The application layer of A passes the message down to presentation layer.</a:t>
            </a:r>
          </a:p>
          <a:p>
            <a:pPr lvl="1" algn="just"/>
            <a:r>
              <a:rPr lang="en-IN" dirty="0"/>
              <a:t>The Presentation layer transforms the data, add a header containing some control information to the message and passes to session layer.</a:t>
            </a:r>
          </a:p>
          <a:p>
            <a:pPr lvl="1" algn="just"/>
            <a:r>
              <a:rPr lang="en-IN" dirty="0"/>
              <a:t>The session layer adds its own header to the message and passes to next layer.</a:t>
            </a:r>
          </a:p>
          <a:p>
            <a:pPr lvl="1" algn="just"/>
            <a:r>
              <a:rPr lang="en-IN" dirty="0"/>
              <a:t>This continue until the  message reaches the physical layer of Computer A.</a:t>
            </a:r>
          </a:p>
          <a:p>
            <a:pPr lvl="1" algn="just"/>
            <a:r>
              <a:rPr lang="en-IN" dirty="0"/>
              <a:t>The physical layer on A transmits the raw data bits into physical layer running at computer B. (Message is routed to B through various intermediate switches).</a:t>
            </a:r>
          </a:p>
          <a:p>
            <a:pPr lvl="1" algn="just"/>
            <a:r>
              <a:rPr lang="en-IN" dirty="0"/>
              <a:t>At computer A, after receiving message, performs the necessary processing identified by the header and passes on to the next layer.</a:t>
            </a:r>
          </a:p>
          <a:p>
            <a:pPr lvl="1" algn="just"/>
            <a:r>
              <a:rPr lang="en-IN" dirty="0"/>
              <a:t>This continues until the message reaches the destination.</a:t>
            </a:r>
          </a:p>
          <a:p>
            <a:pPr lvl="1"/>
            <a:endParaRPr lang="en-IN" dirty="0"/>
          </a:p>
          <a:p>
            <a:pPr lvl="1"/>
            <a:endParaRPr lang="en-IN" dirty="0"/>
          </a:p>
          <a:p>
            <a:endParaRPr lang="en-IN" dirty="0"/>
          </a:p>
        </p:txBody>
      </p:sp>
    </p:spTree>
    <p:extLst>
      <p:ext uri="{BB962C8B-B14F-4D97-AF65-F5344CB8AC3E}">
        <p14:creationId xmlns:p14="http://schemas.microsoft.com/office/powerpoint/2010/main" val="17420457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160" y="494343"/>
            <a:ext cx="10515600" cy="407607"/>
          </a:xfrm>
        </p:spPr>
        <p:txBody>
          <a:bodyPr/>
          <a:lstStyle/>
          <a:p>
            <a:r>
              <a:rPr lang="en-IN" dirty="0"/>
              <a:t>The ISO OSI Reference Model</a:t>
            </a:r>
          </a:p>
        </p:txBody>
      </p:sp>
      <p:sp>
        <p:nvSpPr>
          <p:cNvPr id="3" name="Content Placeholder 2"/>
          <p:cNvSpPr>
            <a:spLocks noGrp="1"/>
          </p:cNvSpPr>
          <p:nvPr>
            <p:ph idx="1"/>
          </p:nvPr>
        </p:nvSpPr>
        <p:spPr>
          <a:xfrm>
            <a:off x="487680" y="1569720"/>
            <a:ext cx="11430000" cy="4793946"/>
          </a:xfrm>
        </p:spPr>
        <p:txBody>
          <a:bodyPr/>
          <a:lstStyle/>
          <a:p>
            <a:pPr algn="just"/>
            <a:r>
              <a:rPr lang="en-IN" dirty="0"/>
              <a:t>The ISO OSI model does not specify how the layers should be implemented.</a:t>
            </a:r>
          </a:p>
          <a:p>
            <a:pPr algn="just"/>
            <a:endParaRPr lang="en-IN" dirty="0"/>
          </a:p>
          <a:p>
            <a:pPr algn="just"/>
            <a:r>
              <a:rPr lang="en-IN" dirty="0"/>
              <a:t>Every layer is aware only the protocols and header formats of its own.</a:t>
            </a:r>
          </a:p>
          <a:p>
            <a:pPr algn="just"/>
            <a:endParaRPr lang="en-IN" dirty="0"/>
          </a:p>
          <a:p>
            <a:pPr algn="just"/>
            <a:r>
              <a:rPr lang="en-IN" dirty="0"/>
              <a:t>It does not understand the header or the protocols used by other layers.</a:t>
            </a:r>
          </a:p>
          <a:p>
            <a:pPr algn="just"/>
            <a:endParaRPr lang="en-IN" dirty="0"/>
          </a:p>
          <a:p>
            <a:pPr algn="just"/>
            <a:r>
              <a:rPr lang="en-IN" dirty="0"/>
              <a:t>Each layer is independent, so any layer can change its protocol without affecting other layers.</a:t>
            </a:r>
          </a:p>
          <a:p>
            <a:pPr algn="just"/>
            <a:endParaRPr lang="en-IN" dirty="0"/>
          </a:p>
          <a:p>
            <a:pPr lvl="1"/>
            <a:endParaRPr lang="en-IN" dirty="0"/>
          </a:p>
          <a:p>
            <a:pPr lvl="1"/>
            <a:endParaRPr lang="en-IN" dirty="0"/>
          </a:p>
          <a:p>
            <a:endParaRPr lang="en-IN" dirty="0"/>
          </a:p>
        </p:txBody>
      </p:sp>
    </p:spTree>
    <p:extLst>
      <p:ext uri="{BB962C8B-B14F-4D97-AF65-F5344CB8AC3E}">
        <p14:creationId xmlns:p14="http://schemas.microsoft.com/office/powerpoint/2010/main" val="17420457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540063"/>
            <a:ext cx="10515600" cy="407607"/>
          </a:xfrm>
        </p:spPr>
        <p:txBody>
          <a:bodyPr/>
          <a:lstStyle/>
          <a:p>
            <a:r>
              <a:rPr lang="en-IN" dirty="0"/>
              <a:t>2. Local Area Networks (LANs)</a:t>
            </a:r>
          </a:p>
        </p:txBody>
      </p:sp>
      <p:sp>
        <p:nvSpPr>
          <p:cNvPr id="3" name="Content Placeholder 2"/>
          <p:cNvSpPr>
            <a:spLocks noGrp="1"/>
          </p:cNvSpPr>
          <p:nvPr>
            <p:ph idx="1"/>
          </p:nvPr>
        </p:nvSpPr>
        <p:spPr>
          <a:xfrm>
            <a:off x="396240" y="1097280"/>
            <a:ext cx="11551920" cy="5007306"/>
          </a:xfrm>
        </p:spPr>
        <p:txBody>
          <a:bodyPr/>
          <a:lstStyle/>
          <a:p>
            <a:endParaRPr lang="en-IN" dirty="0"/>
          </a:p>
          <a:p>
            <a:r>
              <a:rPr lang="en-IN" dirty="0"/>
              <a:t>A LAN is a communication network that interconnects a variety of data communication devices within a small geographic area.</a:t>
            </a:r>
          </a:p>
          <a:p>
            <a:endParaRPr lang="en-IN" dirty="0"/>
          </a:p>
          <a:p>
            <a:r>
              <a:rPr lang="en-IN" b="1" dirty="0"/>
              <a:t>Characteristics of LANs</a:t>
            </a:r>
          </a:p>
          <a:p>
            <a:pPr lvl="1"/>
            <a:r>
              <a:rPr lang="en-IN" dirty="0"/>
              <a:t>High data transmission rates.</a:t>
            </a:r>
          </a:p>
          <a:p>
            <a:pPr lvl="1"/>
            <a:r>
              <a:rPr lang="en-IN" dirty="0"/>
              <a:t>The geographic scope is small, generally confined to a single building or several buildings (</a:t>
            </a:r>
            <a:r>
              <a:rPr lang="en-IN" dirty="0" err="1"/>
              <a:t>eg</a:t>
            </a:r>
            <a:r>
              <a:rPr lang="en-IN" dirty="0"/>
              <a:t>: college campus)</a:t>
            </a:r>
          </a:p>
          <a:p>
            <a:pPr lvl="1"/>
            <a:r>
              <a:rPr lang="en-IN" dirty="0"/>
              <a:t>Low transmission error rate.</a:t>
            </a:r>
          </a:p>
        </p:txBody>
      </p:sp>
    </p:spTree>
    <p:extLst>
      <p:ext uri="{BB962C8B-B14F-4D97-AF65-F5344CB8AC3E}">
        <p14:creationId xmlns:p14="http://schemas.microsoft.com/office/powerpoint/2010/main" val="21906159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540063"/>
            <a:ext cx="10515600" cy="407607"/>
          </a:xfrm>
        </p:spPr>
        <p:txBody>
          <a:bodyPr/>
          <a:lstStyle/>
          <a:p>
            <a:r>
              <a:rPr lang="en-IN" dirty="0"/>
              <a:t>Network topologies of LAN</a:t>
            </a:r>
          </a:p>
        </p:txBody>
      </p:sp>
      <p:sp>
        <p:nvSpPr>
          <p:cNvPr id="3" name="Content Placeholder 2"/>
          <p:cNvSpPr>
            <a:spLocks noGrp="1"/>
          </p:cNvSpPr>
          <p:nvPr>
            <p:ph idx="1"/>
          </p:nvPr>
        </p:nvSpPr>
        <p:spPr>
          <a:xfrm>
            <a:off x="526746" y="1554480"/>
            <a:ext cx="10811814" cy="4763466"/>
          </a:xfrm>
        </p:spPr>
        <p:txBody>
          <a:bodyPr/>
          <a:lstStyle/>
          <a:p>
            <a:r>
              <a:rPr lang="en-IN" dirty="0"/>
              <a:t>Widely used network topologies of LAN are:</a:t>
            </a:r>
          </a:p>
          <a:p>
            <a:pPr marL="1828800" lvl="3" indent="-457200">
              <a:buAutoNum type="arabicPeriod"/>
            </a:pPr>
            <a:r>
              <a:rPr lang="en-IN" dirty="0"/>
              <a:t>Bus</a:t>
            </a:r>
          </a:p>
          <a:p>
            <a:pPr marL="1828800" lvl="3" indent="-457200">
              <a:buAutoNum type="arabicPeriod"/>
            </a:pPr>
            <a:r>
              <a:rPr lang="en-IN" dirty="0"/>
              <a:t>Tree</a:t>
            </a:r>
          </a:p>
          <a:p>
            <a:pPr marL="1828800" lvl="3" indent="-457200">
              <a:buAutoNum type="arabicPeriod"/>
            </a:pPr>
            <a:r>
              <a:rPr lang="en-IN" dirty="0"/>
              <a:t>Ring</a:t>
            </a:r>
          </a:p>
          <a:p>
            <a:pPr marL="914400" lvl="1" indent="-457200">
              <a:buNone/>
            </a:pPr>
            <a:endParaRPr lang="en-IN" dirty="0"/>
          </a:p>
          <a:p>
            <a:r>
              <a:rPr lang="en-IN" dirty="0"/>
              <a:t>The communication media can be coaxial cable, twisted pair wire or optical fibre.</a:t>
            </a:r>
          </a:p>
          <a:p>
            <a:pPr>
              <a:buNone/>
            </a:pPr>
            <a:endParaRPr lang="en-IN" dirty="0"/>
          </a:p>
        </p:txBody>
      </p:sp>
    </p:spTree>
    <p:extLst>
      <p:ext uri="{BB962C8B-B14F-4D97-AF65-F5344CB8AC3E}">
        <p14:creationId xmlns:p14="http://schemas.microsoft.com/office/powerpoint/2010/main" val="35930699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280983"/>
            <a:ext cx="10515600" cy="407607"/>
          </a:xfrm>
        </p:spPr>
        <p:txBody>
          <a:bodyPr/>
          <a:lstStyle/>
          <a:p>
            <a:r>
              <a:rPr lang="en-IN" dirty="0"/>
              <a:t>Bus / Tree topology</a:t>
            </a:r>
          </a:p>
        </p:txBody>
      </p:sp>
      <p:sp>
        <p:nvSpPr>
          <p:cNvPr id="3" name="Content Placeholder 2"/>
          <p:cNvSpPr>
            <a:spLocks noGrp="1"/>
          </p:cNvSpPr>
          <p:nvPr>
            <p:ph idx="1"/>
          </p:nvPr>
        </p:nvSpPr>
        <p:spPr>
          <a:xfrm>
            <a:off x="541986" y="929640"/>
            <a:ext cx="10811814" cy="5174946"/>
          </a:xfrm>
        </p:spPr>
        <p:txBody>
          <a:bodyPr/>
          <a:lstStyle/>
          <a:p>
            <a:pPr algn="just"/>
            <a:r>
              <a:rPr lang="en-IN" dirty="0"/>
              <a:t>In bus topology, the communication devices transmit data in the form of packets where each packet contains the address of the destination and a message.</a:t>
            </a:r>
          </a:p>
          <a:p>
            <a:pPr algn="just"/>
            <a:r>
              <a:rPr lang="en-IN" dirty="0"/>
              <a:t>A packet propagates throughout the medium, the bus, and is available to all other devices, but is received by the addressed device.</a:t>
            </a:r>
          </a:p>
          <a:p>
            <a:pPr algn="just"/>
            <a:r>
              <a:rPr lang="en-IN" dirty="0"/>
              <a:t>In the bus topology, all the devices connected to the LAN are allowed to transmit at any time.</a:t>
            </a:r>
          </a:p>
          <a:p>
            <a:pPr algn="just"/>
            <a:r>
              <a:rPr lang="en-IN" dirty="0"/>
              <a:t>Since all the devices share a common data path (bus), a protocol to control the access to the bus is necessary.</a:t>
            </a:r>
          </a:p>
          <a:p>
            <a:pPr algn="just"/>
            <a:r>
              <a:rPr lang="en-IN" dirty="0"/>
              <a:t>A </a:t>
            </a:r>
            <a:r>
              <a:rPr lang="en-IN" dirty="0">
                <a:solidFill>
                  <a:srgbClr val="FFFF00"/>
                </a:solidFill>
              </a:rPr>
              <a:t>tree topology LAN </a:t>
            </a:r>
            <a:r>
              <a:rPr lang="en-IN" dirty="0"/>
              <a:t>is obtained by interconnecting many bus topology LANs to a common bus.</a:t>
            </a:r>
          </a:p>
          <a:p>
            <a:pPr algn="just"/>
            <a:r>
              <a:rPr lang="en-IN" dirty="0"/>
              <a:t>Protocols to control access to the bus are,</a:t>
            </a:r>
          </a:p>
          <a:p>
            <a:pPr marL="914400" lvl="1" indent="-457200" algn="just">
              <a:buFont typeface="+mj-lt"/>
              <a:buAutoNum type="arabicPeriod"/>
            </a:pPr>
            <a:r>
              <a:rPr lang="en-IN" b="1" dirty="0"/>
              <a:t>CSMA/CD</a:t>
            </a:r>
            <a:r>
              <a:rPr lang="en-IN" dirty="0"/>
              <a:t> (Carrier Sense Multiple Access with Collision Detection) </a:t>
            </a:r>
            <a:r>
              <a:rPr lang="en-IN" b="1" dirty="0"/>
              <a:t>protocol</a:t>
            </a:r>
          </a:p>
          <a:p>
            <a:pPr marL="914400" lvl="1" indent="-457200" algn="just">
              <a:buFont typeface="+mj-lt"/>
              <a:buAutoNum type="arabicPeriod"/>
            </a:pPr>
            <a:r>
              <a:rPr lang="en-IN" b="1" dirty="0"/>
              <a:t>Token bus protocol</a:t>
            </a:r>
          </a:p>
        </p:txBody>
      </p:sp>
    </p:spTree>
    <p:extLst>
      <p:ext uri="{BB962C8B-B14F-4D97-AF65-F5344CB8AC3E}">
        <p14:creationId xmlns:p14="http://schemas.microsoft.com/office/powerpoint/2010/main" val="29845698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280983"/>
            <a:ext cx="10515600" cy="407607"/>
          </a:xfrm>
        </p:spPr>
        <p:txBody>
          <a:bodyPr/>
          <a:lstStyle/>
          <a:p>
            <a:r>
              <a:rPr lang="en-IN" dirty="0"/>
              <a:t>Bus / Tree topology</a:t>
            </a:r>
          </a:p>
        </p:txBody>
      </p:sp>
      <p:sp>
        <p:nvSpPr>
          <p:cNvPr id="3" name="Content Placeholder 2"/>
          <p:cNvSpPr>
            <a:spLocks noGrp="1"/>
          </p:cNvSpPr>
          <p:nvPr>
            <p:ph idx="1"/>
          </p:nvPr>
        </p:nvSpPr>
        <p:spPr>
          <a:xfrm>
            <a:off x="541986" y="929640"/>
            <a:ext cx="10811814" cy="5174946"/>
          </a:xfrm>
        </p:spPr>
        <p:txBody>
          <a:bodyPr>
            <a:normAutofit lnSpcReduction="10000"/>
          </a:bodyPr>
          <a:lstStyle/>
          <a:p>
            <a:pPr marL="914400" lvl="1" indent="-457200" algn="just">
              <a:buFont typeface="+mj-lt"/>
              <a:buAutoNum type="arabicPeriod"/>
            </a:pPr>
            <a:r>
              <a:rPr lang="en-IN" b="1" dirty="0"/>
              <a:t>CSMA/CD</a:t>
            </a:r>
            <a:r>
              <a:rPr lang="en-IN" dirty="0"/>
              <a:t> (Carrier Sense Multiple Access with Collision Detection) </a:t>
            </a:r>
            <a:r>
              <a:rPr lang="en-IN" b="1" dirty="0"/>
              <a:t>protocol</a:t>
            </a:r>
          </a:p>
          <a:p>
            <a:pPr marL="914400" lvl="1" indent="-198438" algn="just"/>
            <a:r>
              <a:rPr lang="en-IN" dirty="0"/>
              <a:t>A device wishing to transmit </a:t>
            </a:r>
            <a:r>
              <a:rPr lang="en-IN" dirty="0">
                <a:solidFill>
                  <a:srgbClr val="92D050"/>
                </a:solidFill>
              </a:rPr>
              <a:t>listens to the medium </a:t>
            </a:r>
            <a:r>
              <a:rPr lang="en-IN" dirty="0"/>
              <a:t>to determine whether another transmission is in progress.</a:t>
            </a:r>
          </a:p>
          <a:p>
            <a:pPr marL="914400" lvl="1" indent="-198438" algn="just"/>
            <a:r>
              <a:rPr lang="en-IN" dirty="0"/>
              <a:t>If so, the device </a:t>
            </a:r>
            <a:r>
              <a:rPr lang="en-IN" dirty="0">
                <a:solidFill>
                  <a:srgbClr val="92D050"/>
                </a:solidFill>
              </a:rPr>
              <a:t>waits f</a:t>
            </a:r>
            <a:r>
              <a:rPr lang="en-IN" dirty="0"/>
              <a:t>or a random amount of time before trying again.</a:t>
            </a:r>
          </a:p>
          <a:p>
            <a:pPr marL="914400" lvl="1" indent="-198438" algn="just"/>
            <a:r>
              <a:rPr lang="en-IN" dirty="0"/>
              <a:t>If no other transmission is in progress, the device </a:t>
            </a:r>
            <a:r>
              <a:rPr lang="en-IN" dirty="0">
                <a:solidFill>
                  <a:srgbClr val="92D050"/>
                </a:solidFill>
              </a:rPr>
              <a:t>starts transmitting data</a:t>
            </a:r>
            <a:r>
              <a:rPr lang="en-IN" dirty="0"/>
              <a:t> and continues to listen to the medium while it is transmitting.</a:t>
            </a:r>
          </a:p>
          <a:p>
            <a:pPr marL="914400" lvl="1" indent="-198438" algn="just"/>
            <a:r>
              <a:rPr lang="en-IN" dirty="0"/>
              <a:t>If another device starts transmitting simultaneously, the two transmission </a:t>
            </a:r>
            <a:r>
              <a:rPr lang="en-IN" dirty="0">
                <a:solidFill>
                  <a:srgbClr val="92D050"/>
                </a:solidFill>
              </a:rPr>
              <a:t>collide.</a:t>
            </a:r>
          </a:p>
          <a:p>
            <a:pPr marL="914400" lvl="1" indent="-198438" algn="just"/>
            <a:r>
              <a:rPr lang="en-IN" dirty="0"/>
              <a:t>If a collision is detected, </a:t>
            </a:r>
            <a:r>
              <a:rPr lang="en-IN" dirty="0">
                <a:solidFill>
                  <a:srgbClr val="92D050"/>
                </a:solidFill>
              </a:rPr>
              <a:t>a short jamming signal </a:t>
            </a:r>
            <a:r>
              <a:rPr lang="en-IN" dirty="0"/>
              <a:t>is transmitted over the bus to inform all the devices that there has been a collision.</a:t>
            </a:r>
          </a:p>
          <a:p>
            <a:pPr marL="914400" lvl="1" indent="-198438" algn="just"/>
            <a:r>
              <a:rPr lang="en-IN" dirty="0"/>
              <a:t>The device will then wait for a random amount of time before attempting to transmit again.</a:t>
            </a:r>
          </a:p>
          <a:p>
            <a:pPr marL="914400" lvl="1" indent="-198438" algn="just"/>
            <a:r>
              <a:rPr lang="en-IN" dirty="0">
                <a:solidFill>
                  <a:srgbClr val="FFFF00"/>
                </a:solidFill>
              </a:rPr>
              <a:t>Advantage : </a:t>
            </a:r>
            <a:r>
              <a:rPr lang="en-IN" dirty="0"/>
              <a:t>Simplicity</a:t>
            </a:r>
          </a:p>
          <a:p>
            <a:pPr marL="914400" lvl="1" indent="-198438" algn="just"/>
            <a:r>
              <a:rPr lang="en-IN" dirty="0">
                <a:solidFill>
                  <a:srgbClr val="FFFF00"/>
                </a:solidFill>
              </a:rPr>
              <a:t>Disadvantage: </a:t>
            </a:r>
            <a:r>
              <a:rPr lang="en-IN" dirty="0"/>
              <a:t>Heavy load, performance degraded due to collision.</a:t>
            </a:r>
          </a:p>
        </p:txBody>
      </p:sp>
    </p:spTree>
    <p:extLst>
      <p:ext uri="{BB962C8B-B14F-4D97-AF65-F5344CB8AC3E}">
        <p14:creationId xmlns:p14="http://schemas.microsoft.com/office/powerpoint/2010/main" val="29845698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280983"/>
            <a:ext cx="10515600" cy="407607"/>
          </a:xfrm>
        </p:spPr>
        <p:txBody>
          <a:bodyPr/>
          <a:lstStyle/>
          <a:p>
            <a:r>
              <a:rPr lang="en-IN" dirty="0"/>
              <a:t>Bus / Tree topology</a:t>
            </a:r>
          </a:p>
        </p:txBody>
      </p:sp>
      <p:sp>
        <p:nvSpPr>
          <p:cNvPr id="3" name="Content Placeholder 2"/>
          <p:cNvSpPr>
            <a:spLocks noGrp="1"/>
          </p:cNvSpPr>
          <p:nvPr>
            <p:ph idx="1"/>
          </p:nvPr>
        </p:nvSpPr>
        <p:spPr>
          <a:xfrm>
            <a:off x="541986" y="929640"/>
            <a:ext cx="10811814" cy="5174946"/>
          </a:xfrm>
        </p:spPr>
        <p:txBody>
          <a:bodyPr>
            <a:normAutofit/>
          </a:bodyPr>
          <a:lstStyle/>
          <a:p>
            <a:pPr marL="914400" lvl="1" indent="-457200" algn="just">
              <a:buNone/>
            </a:pPr>
            <a:r>
              <a:rPr lang="en-IN" b="1" dirty="0"/>
              <a:t>2. Token bus protocol</a:t>
            </a:r>
          </a:p>
          <a:p>
            <a:pPr marL="914400" lvl="1" indent="-198438" algn="just">
              <a:lnSpc>
                <a:spcPct val="150000"/>
              </a:lnSpc>
            </a:pPr>
            <a:r>
              <a:rPr lang="en-IN" dirty="0"/>
              <a:t>Devices physically organized in a bus/tree topology </a:t>
            </a:r>
            <a:r>
              <a:rPr lang="en-IN" dirty="0">
                <a:solidFill>
                  <a:srgbClr val="FFFF00"/>
                </a:solidFill>
              </a:rPr>
              <a:t>form a logical ring</a:t>
            </a:r>
            <a:r>
              <a:rPr lang="en-IN" dirty="0"/>
              <a:t>, and each device knows the </a:t>
            </a:r>
            <a:r>
              <a:rPr lang="en-IN" dirty="0">
                <a:solidFill>
                  <a:srgbClr val="FFFF00"/>
                </a:solidFill>
              </a:rPr>
              <a:t>identity</a:t>
            </a:r>
            <a:r>
              <a:rPr lang="en-IN" dirty="0"/>
              <a:t> of the devices preceding and following it.</a:t>
            </a:r>
          </a:p>
          <a:p>
            <a:pPr marL="914400" lvl="1" indent="-198438" algn="just">
              <a:lnSpc>
                <a:spcPct val="150000"/>
              </a:lnSpc>
            </a:pPr>
            <a:r>
              <a:rPr lang="en-IN" dirty="0"/>
              <a:t>Access to the bus is controlled through a </a:t>
            </a:r>
            <a:r>
              <a:rPr lang="en-IN" dirty="0">
                <a:solidFill>
                  <a:srgbClr val="FFFF00"/>
                </a:solidFill>
              </a:rPr>
              <a:t>token (Control Packet).</a:t>
            </a:r>
          </a:p>
          <a:p>
            <a:pPr marL="914400" lvl="1" indent="-198438" algn="just">
              <a:lnSpc>
                <a:spcPct val="150000"/>
              </a:lnSpc>
            </a:pPr>
            <a:r>
              <a:rPr lang="en-IN" dirty="0"/>
              <a:t>The device </a:t>
            </a:r>
            <a:r>
              <a:rPr lang="en-IN" dirty="0">
                <a:solidFill>
                  <a:srgbClr val="FFFF00"/>
                </a:solidFill>
              </a:rPr>
              <a:t>holding the token </a:t>
            </a:r>
            <a:r>
              <a:rPr lang="en-IN" dirty="0"/>
              <a:t>is allowed to transmit.</a:t>
            </a:r>
          </a:p>
          <a:p>
            <a:pPr marL="914400" lvl="1" indent="-198438" algn="just">
              <a:lnSpc>
                <a:spcPct val="150000"/>
              </a:lnSpc>
            </a:pPr>
            <a:r>
              <a:rPr lang="en-IN" dirty="0"/>
              <a:t>The device not holding the token can receive message.</a:t>
            </a:r>
          </a:p>
          <a:p>
            <a:pPr marL="914400" lvl="1" indent="-198438" algn="just">
              <a:lnSpc>
                <a:spcPct val="150000"/>
              </a:lnSpc>
            </a:pPr>
            <a:r>
              <a:rPr lang="en-IN" dirty="0"/>
              <a:t>A device is allowed to keep the token for a specific amount of duration, after which it has </a:t>
            </a:r>
            <a:r>
              <a:rPr lang="en-IN" dirty="0">
                <a:solidFill>
                  <a:srgbClr val="FFFF00"/>
                </a:solidFill>
              </a:rPr>
              <a:t>to send the token to the device </a:t>
            </a:r>
            <a:r>
              <a:rPr lang="en-IN" dirty="0"/>
              <a:t>following it on the </a:t>
            </a:r>
            <a:r>
              <a:rPr lang="en-IN" dirty="0">
                <a:solidFill>
                  <a:srgbClr val="FFFF00"/>
                </a:solidFill>
              </a:rPr>
              <a:t>logical ring.</a:t>
            </a:r>
          </a:p>
        </p:txBody>
      </p:sp>
    </p:spTree>
    <p:extLst>
      <p:ext uri="{BB962C8B-B14F-4D97-AF65-F5344CB8AC3E}">
        <p14:creationId xmlns:p14="http://schemas.microsoft.com/office/powerpoint/2010/main" val="29845698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Ring topology</a:t>
            </a:r>
          </a:p>
        </p:txBody>
      </p:sp>
      <p:sp>
        <p:nvSpPr>
          <p:cNvPr id="3" name="Content Placeholder 2"/>
          <p:cNvSpPr>
            <a:spLocks noGrp="1"/>
          </p:cNvSpPr>
          <p:nvPr>
            <p:ph idx="1"/>
          </p:nvPr>
        </p:nvSpPr>
        <p:spPr/>
        <p:txBody>
          <a:bodyPr/>
          <a:lstStyle/>
          <a:p>
            <a:r>
              <a:rPr lang="en-IN" dirty="0"/>
              <a:t>Data is transmitted </a:t>
            </a:r>
            <a:r>
              <a:rPr lang="en-IN" dirty="0">
                <a:solidFill>
                  <a:srgbClr val="FFFF00"/>
                </a:solidFill>
              </a:rPr>
              <a:t>point-to-point.</a:t>
            </a:r>
          </a:p>
          <a:p>
            <a:r>
              <a:rPr lang="en-IN" dirty="0"/>
              <a:t>At each point, the </a:t>
            </a:r>
            <a:r>
              <a:rPr lang="en-IN" dirty="0">
                <a:solidFill>
                  <a:srgbClr val="FFFF00"/>
                </a:solidFill>
              </a:rPr>
              <a:t>address on the packet is copied and checked</a:t>
            </a:r>
            <a:r>
              <a:rPr lang="en-IN" dirty="0"/>
              <a:t> to see if the packet is meant for the device connected at that point.</a:t>
            </a:r>
          </a:p>
          <a:p>
            <a:r>
              <a:rPr lang="en-IN" dirty="0"/>
              <a:t>If the address of the device and the </a:t>
            </a:r>
            <a:r>
              <a:rPr lang="en-IN" dirty="0">
                <a:solidFill>
                  <a:srgbClr val="FFFF00"/>
                </a:solidFill>
              </a:rPr>
              <a:t>address in the packet match, </a:t>
            </a:r>
            <a:r>
              <a:rPr lang="en-IN" dirty="0"/>
              <a:t>the rest of the packet is copied, otherwise, the entire packet is retransmitted to the next device on the ring.</a:t>
            </a:r>
          </a:p>
          <a:p>
            <a:r>
              <a:rPr lang="en-IN" dirty="0">
                <a:solidFill>
                  <a:srgbClr val="FFFF00"/>
                </a:solidFill>
              </a:rPr>
              <a:t>Protocols</a:t>
            </a:r>
            <a:r>
              <a:rPr lang="en-IN" dirty="0"/>
              <a:t> to control access to the ring are,</a:t>
            </a:r>
          </a:p>
          <a:p>
            <a:pPr marL="914400" lvl="1" indent="-457200">
              <a:buFont typeface="+mj-lt"/>
              <a:buAutoNum type="arabicPeriod"/>
            </a:pPr>
            <a:r>
              <a:rPr lang="en-IN" dirty="0"/>
              <a:t>Token ring  protocol</a:t>
            </a:r>
          </a:p>
          <a:p>
            <a:pPr marL="914400" lvl="1" indent="-457200">
              <a:buFont typeface="+mj-lt"/>
              <a:buAutoNum type="arabicPeriod"/>
            </a:pPr>
            <a:r>
              <a:rPr lang="en-IN" dirty="0"/>
              <a:t>Slotted ring protocol</a:t>
            </a:r>
          </a:p>
        </p:txBody>
      </p:sp>
    </p:spTree>
    <p:extLst>
      <p:ext uri="{BB962C8B-B14F-4D97-AF65-F5344CB8AC3E}">
        <p14:creationId xmlns:p14="http://schemas.microsoft.com/office/powerpoint/2010/main" val="42364986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Ring topology</a:t>
            </a:r>
          </a:p>
        </p:txBody>
      </p:sp>
      <p:sp>
        <p:nvSpPr>
          <p:cNvPr id="3" name="Content Placeholder 2"/>
          <p:cNvSpPr>
            <a:spLocks noGrp="1"/>
          </p:cNvSpPr>
          <p:nvPr>
            <p:ph idx="1"/>
          </p:nvPr>
        </p:nvSpPr>
        <p:spPr/>
        <p:txBody>
          <a:bodyPr/>
          <a:lstStyle/>
          <a:p>
            <a:r>
              <a:rPr lang="en-IN" dirty="0"/>
              <a:t>Protocols to control access to the ring are,</a:t>
            </a:r>
          </a:p>
          <a:p>
            <a:endParaRPr lang="en-IN" dirty="0"/>
          </a:p>
          <a:p>
            <a:pPr marL="914400" lvl="1" indent="-457200">
              <a:buFont typeface="+mj-lt"/>
              <a:buAutoNum type="arabicPeriod"/>
            </a:pPr>
            <a:r>
              <a:rPr lang="en-IN" sz="2800" b="1" dirty="0">
                <a:solidFill>
                  <a:srgbClr val="92D050"/>
                </a:solidFill>
              </a:rPr>
              <a:t>Token ring  protocol</a:t>
            </a:r>
          </a:p>
          <a:p>
            <a:pPr marL="1371600" lvl="2" indent="-457200" algn="just"/>
            <a:r>
              <a:rPr lang="en-IN" dirty="0"/>
              <a:t>Widely used protocol.</a:t>
            </a:r>
          </a:p>
          <a:p>
            <a:pPr marL="1371600" lvl="2" indent="-457200" algn="just"/>
            <a:r>
              <a:rPr lang="en-IN" dirty="0"/>
              <a:t>The token is labelled </a:t>
            </a:r>
            <a:r>
              <a:rPr lang="en-IN" dirty="0">
                <a:solidFill>
                  <a:srgbClr val="FFFF00"/>
                </a:solidFill>
              </a:rPr>
              <a:t>free</a:t>
            </a:r>
            <a:r>
              <a:rPr lang="en-IN" dirty="0"/>
              <a:t> when no device is transmitting.</a:t>
            </a:r>
          </a:p>
          <a:p>
            <a:pPr marL="1371600" lvl="2" indent="-457200" algn="just"/>
            <a:r>
              <a:rPr lang="en-IN" dirty="0"/>
              <a:t>When a device wishes to transmit, it waits for the token to arrive, labels the token as busy and retransmit the token. Immediately the device starts transmitting the data.</a:t>
            </a:r>
          </a:p>
          <a:p>
            <a:pPr marL="1371600" lvl="2" indent="-457200" algn="just"/>
            <a:r>
              <a:rPr lang="en-IN" dirty="0"/>
              <a:t>The transmitting device will mark the token free when the busy token returns to the device and the device has completed its transmission. </a:t>
            </a:r>
          </a:p>
          <a:p>
            <a:pPr marL="1371600" lvl="2" indent="-457200" algn="just"/>
            <a:r>
              <a:rPr lang="en-IN" dirty="0">
                <a:solidFill>
                  <a:srgbClr val="FFFF00"/>
                </a:solidFill>
              </a:rPr>
              <a:t>Advantage: </a:t>
            </a:r>
            <a:r>
              <a:rPr lang="en-IN" dirty="0"/>
              <a:t>Not sensitive to the load on the network.</a:t>
            </a:r>
          </a:p>
          <a:p>
            <a:pPr marL="1371600" lvl="2" indent="-457200" algn="just"/>
            <a:r>
              <a:rPr lang="en-IN" dirty="0">
                <a:solidFill>
                  <a:srgbClr val="FFFF00"/>
                </a:solidFill>
              </a:rPr>
              <a:t>Disadvantage:</a:t>
            </a:r>
            <a:r>
              <a:rPr lang="en-IN" dirty="0"/>
              <a:t> Complex. If the token is lost and care must be taken to generate only one token.</a:t>
            </a:r>
          </a:p>
        </p:txBody>
      </p:sp>
    </p:spTree>
    <p:extLst>
      <p:ext uri="{BB962C8B-B14F-4D97-AF65-F5344CB8AC3E}">
        <p14:creationId xmlns:p14="http://schemas.microsoft.com/office/powerpoint/2010/main" val="4236498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35263"/>
            <a:ext cx="10515600" cy="557217"/>
          </a:xfrm>
        </p:spPr>
        <p:txBody>
          <a:bodyPr>
            <a:normAutofit fontScale="90000"/>
          </a:bodyPr>
          <a:lstStyle/>
          <a:p>
            <a:pPr lvl="1" algn="ctr" rtl="0">
              <a:spcBef>
                <a:spcPct val="0"/>
              </a:spcBef>
            </a:pPr>
            <a:br>
              <a:rPr lang="en-IN" sz="3200" b="1" dirty="0">
                <a:latin typeface="+mj-lt"/>
              </a:rPr>
            </a:br>
            <a:br>
              <a:rPr lang="en-IN" sz="3200" b="1" dirty="0">
                <a:latin typeface="+mj-lt"/>
              </a:rPr>
            </a:br>
            <a:br>
              <a:rPr lang="en-IN" sz="3200" b="1" dirty="0">
                <a:latin typeface="+mj-lt"/>
              </a:rPr>
            </a:br>
            <a:r>
              <a:rPr lang="en-IN" sz="3100" b="1" kern="1200" dirty="0">
                <a:solidFill>
                  <a:schemeClr val="bg1"/>
                </a:solidFill>
                <a:latin typeface="+mn-lt"/>
                <a:ea typeface="+mj-ea"/>
                <a:cs typeface="+mj-cs"/>
              </a:rPr>
              <a:t>Layered Approach </a:t>
            </a:r>
            <a:br>
              <a:rPr lang="en-IN" sz="3100" b="1" kern="1200" dirty="0">
                <a:solidFill>
                  <a:schemeClr val="bg1"/>
                </a:solidFill>
                <a:latin typeface="+mn-lt"/>
                <a:ea typeface="+mj-ea"/>
                <a:cs typeface="+mj-cs"/>
              </a:rPr>
            </a:br>
            <a:br>
              <a:rPr lang="en-IN" sz="3100" b="1" kern="1200" dirty="0">
                <a:solidFill>
                  <a:schemeClr val="bg1"/>
                </a:solidFill>
                <a:latin typeface="+mn-lt"/>
                <a:ea typeface="+mj-ea"/>
                <a:cs typeface="+mj-cs"/>
              </a:rPr>
            </a:br>
            <a:br>
              <a:rPr lang="en-IN" sz="3200" b="1" dirty="0">
                <a:latin typeface="+mj-lt"/>
              </a:rPr>
            </a:br>
            <a:endParaRPr lang="en-IN" sz="3200" b="1" dirty="0">
              <a:latin typeface="+mj-lt"/>
            </a:endParaRPr>
          </a:p>
        </p:txBody>
      </p:sp>
      <p:sp>
        <p:nvSpPr>
          <p:cNvPr id="3" name="Content Placeholder 2"/>
          <p:cNvSpPr>
            <a:spLocks noGrp="1"/>
          </p:cNvSpPr>
          <p:nvPr>
            <p:ph idx="1"/>
          </p:nvPr>
        </p:nvSpPr>
        <p:spPr>
          <a:xfrm>
            <a:off x="541986" y="1051560"/>
            <a:ext cx="10811814" cy="5053026"/>
          </a:xfrm>
        </p:spPr>
        <p:txBody>
          <a:bodyPr>
            <a:normAutofit/>
          </a:bodyPr>
          <a:lstStyle/>
          <a:p>
            <a:pPr algn="just"/>
            <a:r>
              <a:rPr lang="en-IN" sz="2700" dirty="0"/>
              <a:t>Example is THE Operating System which consists of six layers.</a:t>
            </a:r>
          </a:p>
          <a:p>
            <a:pPr algn="just"/>
            <a:endParaRPr lang="en-IN" sz="2700" dirty="0"/>
          </a:p>
        </p:txBody>
      </p:sp>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467" y="2643182"/>
            <a:ext cx="10001320" cy="3071834"/>
          </a:xfrm>
          <a:prstGeom prst="rect">
            <a:avLst/>
          </a:prstGeom>
        </p:spPr>
      </p:pic>
      <p:sp>
        <p:nvSpPr>
          <p:cNvPr id="7" name="Slide Number Placeholder 6"/>
          <p:cNvSpPr>
            <a:spLocks noGrp="1"/>
          </p:cNvSpPr>
          <p:nvPr>
            <p:ph type="sldNum" sz="quarter" idx="12"/>
          </p:nvPr>
        </p:nvSpPr>
        <p:spPr/>
        <p:txBody>
          <a:bodyPr/>
          <a:lstStyle/>
          <a:p>
            <a:fld id="{A6920F6F-6323-47FE-BBC7-1DDA836C6A66}" type="slidenum">
              <a:rPr lang="en-IN" smtClean="0"/>
              <a:pPr/>
              <a:t>11</a:t>
            </a:fld>
            <a:endParaRPr lang="en-IN"/>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Ring topology</a:t>
            </a:r>
          </a:p>
        </p:txBody>
      </p:sp>
      <p:sp>
        <p:nvSpPr>
          <p:cNvPr id="3" name="Content Placeholder 2"/>
          <p:cNvSpPr>
            <a:spLocks noGrp="1"/>
          </p:cNvSpPr>
          <p:nvPr>
            <p:ph idx="1"/>
          </p:nvPr>
        </p:nvSpPr>
        <p:spPr/>
        <p:txBody>
          <a:bodyPr/>
          <a:lstStyle/>
          <a:p>
            <a:r>
              <a:rPr lang="en-IN" dirty="0"/>
              <a:t>Another protocols to control access to the ring are,</a:t>
            </a:r>
          </a:p>
          <a:p>
            <a:pPr>
              <a:buNone/>
            </a:pPr>
            <a:endParaRPr lang="en-IN" dirty="0"/>
          </a:p>
          <a:p>
            <a:pPr marL="914400" lvl="1" indent="-457200">
              <a:buNone/>
            </a:pPr>
            <a:r>
              <a:rPr lang="en-IN" sz="2800" b="1" dirty="0">
                <a:solidFill>
                  <a:srgbClr val="92D050"/>
                </a:solidFill>
              </a:rPr>
              <a:t>2. Slotted ring protocol</a:t>
            </a:r>
          </a:p>
          <a:p>
            <a:pPr marL="914400" lvl="1" indent="-457200">
              <a:buNone/>
            </a:pPr>
            <a:endParaRPr lang="en-IN" dirty="0">
              <a:solidFill>
                <a:srgbClr val="92D050"/>
              </a:solidFill>
            </a:endParaRPr>
          </a:p>
          <a:p>
            <a:pPr marL="914400" lvl="1" indent="-457200" algn="just"/>
            <a:r>
              <a:rPr lang="en-IN" dirty="0"/>
              <a:t>A number of </a:t>
            </a:r>
            <a:r>
              <a:rPr lang="en-IN" dirty="0">
                <a:solidFill>
                  <a:srgbClr val="FFFF00"/>
                </a:solidFill>
              </a:rPr>
              <a:t>fixed length slots </a:t>
            </a:r>
            <a:r>
              <a:rPr lang="en-IN" dirty="0"/>
              <a:t>continuously circulate around the ring. </a:t>
            </a:r>
          </a:p>
          <a:p>
            <a:pPr marL="914400" lvl="1" indent="-457200" algn="just">
              <a:buNone/>
            </a:pPr>
            <a:endParaRPr lang="en-IN" dirty="0"/>
          </a:p>
          <a:p>
            <a:pPr marL="914400" lvl="1" indent="-457200" algn="just"/>
            <a:r>
              <a:rPr lang="en-IN" dirty="0"/>
              <a:t>A device wishing to transmit data waits for a slot marked </a:t>
            </a:r>
            <a:r>
              <a:rPr lang="en-IN" i="1" dirty="0">
                <a:solidFill>
                  <a:srgbClr val="92D050"/>
                </a:solidFill>
              </a:rPr>
              <a:t>empty</a:t>
            </a:r>
            <a:r>
              <a:rPr lang="en-IN" dirty="0"/>
              <a:t> to arrive, marks it </a:t>
            </a:r>
            <a:r>
              <a:rPr lang="en-IN" i="1" dirty="0">
                <a:solidFill>
                  <a:srgbClr val="92D050"/>
                </a:solidFill>
              </a:rPr>
              <a:t>full</a:t>
            </a:r>
            <a:r>
              <a:rPr lang="en-IN" dirty="0"/>
              <a:t>, and inserts the destination’s address and the data into the slot as it goes by.</a:t>
            </a:r>
          </a:p>
        </p:txBody>
      </p:sp>
    </p:spTree>
    <p:extLst>
      <p:ext uri="{BB962C8B-B14F-4D97-AF65-F5344CB8AC3E}">
        <p14:creationId xmlns:p14="http://schemas.microsoft.com/office/powerpoint/2010/main" val="42364986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06236" y="769938"/>
            <a:ext cx="9482666" cy="5334000"/>
          </a:xfr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804040" y="2214720"/>
              <a:ext cx="1982520" cy="2339640"/>
            </p14:xfrm>
          </p:contentPart>
        </mc:Choice>
        <mc:Fallback xmlns="">
          <p:pic>
            <p:nvPicPr>
              <p:cNvPr id="5" name="Ink 4"/>
              <p:cNvPicPr/>
              <p:nvPr/>
            </p:nvPicPr>
            <p:blipFill>
              <a:blip r:embed="rId4"/>
              <a:stretch>
                <a:fillRect/>
              </a:stretch>
            </p:blipFill>
            <p:spPr>
              <a:xfrm>
                <a:off x="2794680" y="2205360"/>
                <a:ext cx="2001240" cy="2358360"/>
              </a:xfrm>
              <a:prstGeom prst="rect">
                <a:avLst/>
              </a:prstGeom>
            </p:spPr>
          </p:pic>
        </mc:Fallback>
      </mc:AlternateContent>
    </p:spTree>
    <p:extLst>
      <p:ext uri="{BB962C8B-B14F-4D97-AF65-F5344CB8AC3E}">
        <p14:creationId xmlns:p14="http://schemas.microsoft.com/office/powerpoint/2010/main" val="2486526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326703"/>
            <a:ext cx="10515600" cy="407607"/>
          </a:xfrm>
        </p:spPr>
        <p:txBody>
          <a:bodyPr/>
          <a:lstStyle/>
          <a:p>
            <a:r>
              <a:rPr lang="en-IN" dirty="0"/>
              <a:t>Communication primitives</a:t>
            </a:r>
          </a:p>
        </p:txBody>
      </p:sp>
      <p:sp>
        <p:nvSpPr>
          <p:cNvPr id="3" name="Content Placeholder 2"/>
          <p:cNvSpPr>
            <a:spLocks noGrp="1"/>
          </p:cNvSpPr>
          <p:nvPr>
            <p:ph idx="1"/>
          </p:nvPr>
        </p:nvSpPr>
        <p:spPr>
          <a:xfrm>
            <a:off x="541986" y="990600"/>
            <a:ext cx="10811814" cy="5113986"/>
          </a:xfrm>
        </p:spPr>
        <p:txBody>
          <a:bodyPr/>
          <a:lstStyle/>
          <a:p>
            <a:pPr algn="just"/>
            <a:r>
              <a:rPr lang="en-IN" dirty="0"/>
              <a:t>The communication network provides a means to send and receive raw bit streams of data in distributed systems.</a:t>
            </a:r>
          </a:p>
          <a:p>
            <a:pPr algn="just"/>
            <a:r>
              <a:rPr lang="en-IN" dirty="0"/>
              <a:t>The communication primitives are </a:t>
            </a:r>
            <a:r>
              <a:rPr lang="en-IN" dirty="0">
                <a:solidFill>
                  <a:srgbClr val="FFFF00"/>
                </a:solidFill>
              </a:rPr>
              <a:t>high-level constructs </a:t>
            </a:r>
            <a:r>
              <a:rPr lang="en-IN" dirty="0"/>
              <a:t>with which programs use the underlying communication network.</a:t>
            </a:r>
          </a:p>
          <a:p>
            <a:pPr algn="just"/>
            <a:r>
              <a:rPr lang="en-IN" dirty="0"/>
              <a:t>They influence:</a:t>
            </a:r>
          </a:p>
          <a:p>
            <a:pPr marL="914400" lvl="1" indent="-457200" algn="just">
              <a:buFont typeface="+mj-lt"/>
              <a:buAutoNum type="arabicPeriod"/>
            </a:pPr>
            <a:r>
              <a:rPr lang="en-IN" dirty="0"/>
              <a:t>A programmer’s choice of algorithms</a:t>
            </a:r>
          </a:p>
          <a:p>
            <a:pPr marL="914400" lvl="1" indent="-457200" algn="just">
              <a:buFont typeface="+mj-lt"/>
              <a:buAutoNum type="arabicPeriod"/>
            </a:pPr>
            <a:r>
              <a:rPr lang="en-IN" dirty="0"/>
              <a:t>Ultimate performance of the programs.</a:t>
            </a:r>
          </a:p>
          <a:p>
            <a:pPr marL="914400" lvl="1" indent="-457200" algn="just">
              <a:buFont typeface="+mj-lt"/>
              <a:buAutoNum type="arabicPeriod"/>
            </a:pPr>
            <a:r>
              <a:rPr lang="en-IN" dirty="0"/>
              <a:t>Ease of use of the system</a:t>
            </a:r>
          </a:p>
          <a:p>
            <a:pPr marL="914400" lvl="1" indent="-457200" algn="just">
              <a:buFont typeface="+mj-lt"/>
              <a:buAutoNum type="arabicPeriod"/>
            </a:pPr>
            <a:r>
              <a:rPr lang="en-IN" dirty="0"/>
              <a:t>Efficiency of applications that are developed for the system</a:t>
            </a:r>
          </a:p>
          <a:p>
            <a:pPr algn="just"/>
            <a:r>
              <a:rPr lang="en-IN" dirty="0"/>
              <a:t>Communication models that provide communication primitives are,</a:t>
            </a:r>
          </a:p>
          <a:p>
            <a:pPr marL="1371600" lvl="2" indent="-457200" algn="just">
              <a:buFont typeface="+mj-lt"/>
              <a:buAutoNum type="arabicPeriod"/>
            </a:pPr>
            <a:r>
              <a:rPr lang="en-IN" dirty="0">
                <a:solidFill>
                  <a:srgbClr val="FFFF00"/>
                </a:solidFill>
              </a:rPr>
              <a:t>The message passing model</a:t>
            </a:r>
          </a:p>
          <a:p>
            <a:pPr marL="1371600" lvl="2" indent="-457200" algn="just">
              <a:buFont typeface="+mj-lt"/>
              <a:buAutoNum type="arabicPeriod"/>
            </a:pPr>
            <a:r>
              <a:rPr lang="en-IN" dirty="0">
                <a:solidFill>
                  <a:srgbClr val="FFFF00"/>
                </a:solidFill>
              </a:rPr>
              <a:t>Remote procedure call</a:t>
            </a:r>
          </a:p>
        </p:txBody>
      </p:sp>
    </p:spTree>
    <p:extLst>
      <p:ext uri="{BB962C8B-B14F-4D97-AF65-F5344CB8AC3E}">
        <p14:creationId xmlns:p14="http://schemas.microsoft.com/office/powerpoint/2010/main" val="28243132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265743"/>
            <a:ext cx="10515600" cy="407607"/>
          </a:xfrm>
        </p:spPr>
        <p:txBody>
          <a:bodyPr/>
          <a:lstStyle/>
          <a:p>
            <a:r>
              <a:rPr lang="en-IN" dirty="0"/>
              <a:t>The message passing model</a:t>
            </a:r>
          </a:p>
        </p:txBody>
      </p:sp>
      <p:sp>
        <p:nvSpPr>
          <p:cNvPr id="3" name="Content Placeholder 2"/>
          <p:cNvSpPr>
            <a:spLocks noGrp="1"/>
          </p:cNvSpPr>
          <p:nvPr>
            <p:ph idx="1"/>
          </p:nvPr>
        </p:nvSpPr>
        <p:spPr>
          <a:xfrm>
            <a:off x="602946" y="1082040"/>
            <a:ext cx="10811814" cy="5174946"/>
          </a:xfrm>
        </p:spPr>
        <p:txBody>
          <a:bodyPr>
            <a:normAutofit lnSpcReduction="10000"/>
          </a:bodyPr>
          <a:lstStyle/>
          <a:p>
            <a:pPr algn="just"/>
            <a:r>
              <a:rPr lang="en-IN" dirty="0"/>
              <a:t>This model provides two basic communication primitives ,</a:t>
            </a:r>
          </a:p>
          <a:p>
            <a:pPr lvl="3" algn="just"/>
            <a:r>
              <a:rPr lang="en-IN" dirty="0">
                <a:solidFill>
                  <a:srgbClr val="FFFF00"/>
                </a:solidFill>
              </a:rPr>
              <a:t>SEND</a:t>
            </a:r>
            <a:r>
              <a:rPr lang="en-IN" dirty="0"/>
              <a:t> and </a:t>
            </a:r>
            <a:r>
              <a:rPr lang="en-IN" dirty="0">
                <a:solidFill>
                  <a:srgbClr val="FFFF00"/>
                </a:solidFill>
              </a:rPr>
              <a:t>RECEIVE.</a:t>
            </a:r>
          </a:p>
          <a:p>
            <a:pPr algn="just"/>
            <a:r>
              <a:rPr lang="en-IN" dirty="0"/>
              <a:t>The </a:t>
            </a:r>
            <a:r>
              <a:rPr lang="en-IN" dirty="0">
                <a:solidFill>
                  <a:srgbClr val="92D050"/>
                </a:solidFill>
              </a:rPr>
              <a:t>SEND</a:t>
            </a:r>
            <a:r>
              <a:rPr lang="en-IN" dirty="0"/>
              <a:t> primitive has two parameters : </a:t>
            </a:r>
          </a:p>
          <a:p>
            <a:pPr lvl="3" algn="just"/>
            <a:r>
              <a:rPr lang="en-IN" dirty="0"/>
              <a:t>a </a:t>
            </a:r>
            <a:r>
              <a:rPr lang="en-IN" dirty="0">
                <a:solidFill>
                  <a:srgbClr val="FFFF00"/>
                </a:solidFill>
              </a:rPr>
              <a:t>message</a:t>
            </a:r>
            <a:r>
              <a:rPr lang="en-IN" dirty="0"/>
              <a:t> and its </a:t>
            </a:r>
            <a:r>
              <a:rPr lang="en-IN" dirty="0">
                <a:solidFill>
                  <a:srgbClr val="FFFF00"/>
                </a:solidFill>
              </a:rPr>
              <a:t>destination</a:t>
            </a:r>
            <a:r>
              <a:rPr lang="en-IN" dirty="0"/>
              <a:t>.</a:t>
            </a:r>
          </a:p>
          <a:p>
            <a:pPr algn="just"/>
            <a:r>
              <a:rPr lang="en-IN" dirty="0"/>
              <a:t>The </a:t>
            </a:r>
            <a:r>
              <a:rPr lang="en-IN" dirty="0">
                <a:solidFill>
                  <a:srgbClr val="92D050"/>
                </a:solidFill>
              </a:rPr>
              <a:t>RECEIVE</a:t>
            </a:r>
            <a:r>
              <a:rPr lang="en-IN" dirty="0"/>
              <a:t>  primitive has two parameters : </a:t>
            </a:r>
          </a:p>
          <a:p>
            <a:pPr lvl="3" algn="just"/>
            <a:r>
              <a:rPr lang="en-IN" dirty="0"/>
              <a:t>the </a:t>
            </a:r>
            <a:r>
              <a:rPr lang="en-IN" dirty="0">
                <a:solidFill>
                  <a:srgbClr val="FFFF00"/>
                </a:solidFill>
              </a:rPr>
              <a:t>source of the message </a:t>
            </a:r>
            <a:r>
              <a:rPr lang="en-IN" dirty="0"/>
              <a:t>and </a:t>
            </a:r>
            <a:r>
              <a:rPr lang="en-IN" dirty="0">
                <a:solidFill>
                  <a:srgbClr val="FFFF00"/>
                </a:solidFill>
              </a:rPr>
              <a:t>a buffer for storing the message</a:t>
            </a:r>
            <a:r>
              <a:rPr lang="en-IN" dirty="0"/>
              <a:t>.</a:t>
            </a:r>
          </a:p>
          <a:p>
            <a:pPr algn="just"/>
            <a:r>
              <a:rPr lang="en-IN" dirty="0">
                <a:solidFill>
                  <a:srgbClr val="FFFF00"/>
                </a:solidFill>
              </a:rPr>
              <a:t>Example: </a:t>
            </a:r>
            <a:r>
              <a:rPr lang="en-IN" dirty="0"/>
              <a:t>client server model</a:t>
            </a:r>
          </a:p>
          <a:p>
            <a:pPr lvl="1" algn="just"/>
            <a:r>
              <a:rPr lang="en-IN" dirty="0"/>
              <a:t>The client process needing some service sends a message to the server and waits for a reply message. After performing the task, the server process sends the result in the form of a reply message to the client process.</a:t>
            </a:r>
          </a:p>
          <a:p>
            <a:pPr marL="228600" lvl="1" algn="just"/>
            <a:r>
              <a:rPr lang="en-IN" dirty="0"/>
              <a:t>The SEND and RECEIVE primitives provide the basic communication ability to programs.</a:t>
            </a:r>
          </a:p>
          <a:p>
            <a:pPr marL="228600" lvl="1" algn="just"/>
            <a:r>
              <a:rPr lang="en-IN" dirty="0"/>
              <a:t>The </a:t>
            </a:r>
            <a:r>
              <a:rPr lang="en-IN" i="1" dirty="0"/>
              <a:t>semantics </a:t>
            </a:r>
            <a:r>
              <a:rPr lang="en-IN" dirty="0"/>
              <a:t>of these primitives also play a significant role in ease of developing programs.</a:t>
            </a:r>
          </a:p>
        </p:txBody>
      </p:sp>
    </p:spTree>
    <p:extLst>
      <p:ext uri="{BB962C8B-B14F-4D97-AF65-F5344CB8AC3E}">
        <p14:creationId xmlns:p14="http://schemas.microsoft.com/office/powerpoint/2010/main" val="1952871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433383"/>
            <a:ext cx="10515600" cy="407607"/>
          </a:xfrm>
        </p:spPr>
        <p:txBody>
          <a:bodyPr/>
          <a:lstStyle/>
          <a:p>
            <a:r>
              <a:rPr lang="en-IN" dirty="0"/>
              <a:t>The message passing model</a:t>
            </a:r>
          </a:p>
        </p:txBody>
      </p:sp>
      <p:sp>
        <p:nvSpPr>
          <p:cNvPr id="3" name="Content Placeholder 2"/>
          <p:cNvSpPr>
            <a:spLocks noGrp="1"/>
          </p:cNvSpPr>
          <p:nvPr>
            <p:ph idx="1"/>
          </p:nvPr>
        </p:nvSpPr>
        <p:spPr>
          <a:xfrm>
            <a:off x="541986" y="1402080"/>
            <a:ext cx="10811814" cy="4702506"/>
          </a:xfrm>
        </p:spPr>
        <p:txBody>
          <a:bodyPr>
            <a:normAutofit fontScale="92500" lnSpcReduction="10000"/>
          </a:bodyPr>
          <a:lstStyle/>
          <a:p>
            <a:r>
              <a:rPr lang="en-IN" dirty="0"/>
              <a:t>In  the standard message passing model, messages are copied three times:</a:t>
            </a:r>
          </a:p>
          <a:p>
            <a:pPr lvl="1"/>
            <a:r>
              <a:rPr lang="en-IN" dirty="0"/>
              <a:t>From </a:t>
            </a:r>
            <a:r>
              <a:rPr lang="en-IN" dirty="0">
                <a:solidFill>
                  <a:srgbClr val="92D050"/>
                </a:solidFill>
              </a:rPr>
              <a:t>user buffer </a:t>
            </a:r>
            <a:r>
              <a:rPr lang="en-IN" dirty="0"/>
              <a:t>to the </a:t>
            </a:r>
            <a:r>
              <a:rPr lang="en-IN" dirty="0">
                <a:solidFill>
                  <a:srgbClr val="92D050"/>
                </a:solidFill>
              </a:rPr>
              <a:t>kernel buffer</a:t>
            </a:r>
          </a:p>
          <a:p>
            <a:pPr lvl="1"/>
            <a:r>
              <a:rPr lang="en-IN" dirty="0"/>
              <a:t>From </a:t>
            </a:r>
            <a:r>
              <a:rPr lang="en-IN" dirty="0">
                <a:solidFill>
                  <a:srgbClr val="92D050"/>
                </a:solidFill>
              </a:rPr>
              <a:t>kernel buffer </a:t>
            </a:r>
            <a:r>
              <a:rPr lang="en-IN" dirty="0"/>
              <a:t>on the sending computer to the </a:t>
            </a:r>
            <a:r>
              <a:rPr lang="en-IN" dirty="0">
                <a:solidFill>
                  <a:srgbClr val="92D050"/>
                </a:solidFill>
              </a:rPr>
              <a:t>kernel buffer </a:t>
            </a:r>
            <a:r>
              <a:rPr lang="en-IN" dirty="0"/>
              <a:t>on the receiving computer.</a:t>
            </a:r>
          </a:p>
          <a:p>
            <a:pPr lvl="1"/>
            <a:r>
              <a:rPr lang="en-IN" dirty="0"/>
              <a:t>From the </a:t>
            </a:r>
            <a:r>
              <a:rPr lang="en-IN" dirty="0">
                <a:solidFill>
                  <a:srgbClr val="92D050"/>
                </a:solidFill>
              </a:rPr>
              <a:t>kernel buffer </a:t>
            </a:r>
            <a:r>
              <a:rPr lang="en-IN" dirty="0"/>
              <a:t>on the receiving computer to a </a:t>
            </a:r>
            <a:r>
              <a:rPr lang="en-IN" dirty="0">
                <a:solidFill>
                  <a:srgbClr val="92D050"/>
                </a:solidFill>
              </a:rPr>
              <a:t>user buffer</a:t>
            </a:r>
            <a:r>
              <a:rPr lang="en-IN" dirty="0"/>
              <a:t>.</a:t>
            </a:r>
          </a:p>
          <a:p>
            <a:pPr marL="228600" lvl="1"/>
            <a:endParaRPr lang="en-IN" dirty="0"/>
          </a:p>
          <a:p>
            <a:pPr marL="228600" lvl="1"/>
            <a:r>
              <a:rPr lang="en-IN" dirty="0"/>
              <a:t>This is known as the </a:t>
            </a:r>
            <a:r>
              <a:rPr lang="en-IN" i="1" dirty="0"/>
              <a:t>buffered</a:t>
            </a:r>
            <a:r>
              <a:rPr lang="en-IN" dirty="0"/>
              <a:t> option. </a:t>
            </a:r>
          </a:p>
          <a:p>
            <a:endParaRPr lang="en-IN" dirty="0"/>
          </a:p>
          <a:p>
            <a:r>
              <a:rPr lang="en-IN" dirty="0"/>
              <a:t>The two design issues that decide the semantics of these two primitives are:</a:t>
            </a:r>
          </a:p>
          <a:p>
            <a:pPr marL="914400" lvl="1" indent="-457200">
              <a:buFont typeface="+mj-lt"/>
              <a:buAutoNum type="arabicPeriod"/>
            </a:pPr>
            <a:endParaRPr lang="en-IN" dirty="0"/>
          </a:p>
          <a:p>
            <a:pPr marL="914400" lvl="1" indent="-457200">
              <a:buFont typeface="+mj-lt"/>
              <a:buAutoNum type="arabicPeriod"/>
            </a:pPr>
            <a:r>
              <a:rPr lang="en-IN" dirty="0">
                <a:solidFill>
                  <a:srgbClr val="FFFF00"/>
                </a:solidFill>
              </a:rPr>
              <a:t>BLOCKING VS. NONBLOCKING PRIMITIVES</a:t>
            </a:r>
          </a:p>
          <a:p>
            <a:pPr marL="914400" lvl="1" indent="-457200">
              <a:buNone/>
            </a:pPr>
            <a:endParaRPr lang="en-IN" dirty="0">
              <a:solidFill>
                <a:srgbClr val="FFFF00"/>
              </a:solidFill>
            </a:endParaRPr>
          </a:p>
          <a:p>
            <a:pPr marL="914400" lvl="1" indent="-457200">
              <a:buFont typeface="+mj-lt"/>
              <a:buAutoNum type="arabicPeriod"/>
            </a:pPr>
            <a:r>
              <a:rPr lang="en-IN" dirty="0">
                <a:solidFill>
                  <a:srgbClr val="FFFF00"/>
                </a:solidFill>
              </a:rPr>
              <a:t>SYNCHRONOUS VS. ASYNCHRONOUS PRIMITIVES</a:t>
            </a:r>
          </a:p>
        </p:txBody>
      </p:sp>
    </p:spTree>
    <p:extLst>
      <p:ext uri="{BB962C8B-B14F-4D97-AF65-F5344CB8AC3E}">
        <p14:creationId xmlns:p14="http://schemas.microsoft.com/office/powerpoint/2010/main" val="19528712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7663"/>
            <a:ext cx="10515600" cy="407607"/>
          </a:xfrm>
        </p:spPr>
        <p:txBody>
          <a:bodyPr/>
          <a:lstStyle/>
          <a:p>
            <a:r>
              <a:rPr lang="en-IN" dirty="0"/>
              <a:t>1.BLOCKING VS. NONBLOCKING PRIMITIVES</a:t>
            </a:r>
          </a:p>
        </p:txBody>
      </p:sp>
      <p:sp>
        <p:nvSpPr>
          <p:cNvPr id="3" name="Content Placeholder 2"/>
          <p:cNvSpPr>
            <a:spLocks noGrp="1"/>
          </p:cNvSpPr>
          <p:nvPr>
            <p:ph idx="1"/>
          </p:nvPr>
        </p:nvSpPr>
        <p:spPr>
          <a:xfrm>
            <a:off x="541986" y="1097280"/>
            <a:ext cx="10811814" cy="5007306"/>
          </a:xfrm>
        </p:spPr>
        <p:txBody>
          <a:bodyPr>
            <a:normAutofit fontScale="92500"/>
          </a:bodyPr>
          <a:lstStyle/>
          <a:p>
            <a:pPr algn="just"/>
            <a:r>
              <a:rPr lang="en-IN" dirty="0"/>
              <a:t>With </a:t>
            </a:r>
            <a:r>
              <a:rPr lang="en-IN" dirty="0">
                <a:solidFill>
                  <a:srgbClr val="FFFF00"/>
                </a:solidFill>
              </a:rPr>
              <a:t>NONBLOCKING PRIMITIVES</a:t>
            </a:r>
            <a:r>
              <a:rPr lang="en-IN" dirty="0"/>
              <a:t>, the SEND primitive </a:t>
            </a:r>
            <a:r>
              <a:rPr lang="en-IN" dirty="0">
                <a:solidFill>
                  <a:srgbClr val="92D050"/>
                </a:solidFill>
              </a:rPr>
              <a:t>returns control to the user process </a:t>
            </a:r>
            <a:r>
              <a:rPr lang="en-IN" dirty="0"/>
              <a:t>as soon as the message is copied from the user buffer onto the kernel buffer.</a:t>
            </a:r>
          </a:p>
          <a:p>
            <a:pPr algn="just"/>
            <a:r>
              <a:rPr lang="en-IN" dirty="0"/>
              <a:t>The corresponding RECEIVE primitive signals its intention to receive a message and provides a buffer to copy the message. The receiving process may either periodically check for the arrival of a message or be signalled by the kernel upon arrival of a message. Here programming is difficult, but flexible.</a:t>
            </a:r>
          </a:p>
          <a:p>
            <a:pPr algn="just"/>
            <a:r>
              <a:rPr lang="en-IN" dirty="0"/>
              <a:t>With </a:t>
            </a:r>
            <a:r>
              <a:rPr lang="en-IN" dirty="0">
                <a:solidFill>
                  <a:srgbClr val="FFFF00"/>
                </a:solidFill>
              </a:rPr>
              <a:t>BLOCKING PRIMITIVES</a:t>
            </a:r>
            <a:r>
              <a:rPr lang="en-IN" dirty="0"/>
              <a:t>, the SEND primitive </a:t>
            </a:r>
            <a:r>
              <a:rPr lang="en-IN" dirty="0">
                <a:solidFill>
                  <a:srgbClr val="92D050"/>
                </a:solidFill>
              </a:rPr>
              <a:t>does not return control to the user program</a:t>
            </a:r>
            <a:r>
              <a:rPr lang="en-IN" dirty="0"/>
              <a:t> until the message has been sent or until an acknowledgement has been received. The user buffer can be reused as soon as the control is returned to the user program. The corresponding RECEIVE primitive does not return control until a message is copied to the user buffer. A reliable RECEIVE primitive automatically sends an acknowledgement, while an unreliable RECEIVE primitive does not send an acknowledgement. Here the </a:t>
            </a:r>
            <a:r>
              <a:rPr lang="en-IN" dirty="0" err="1"/>
              <a:t>behavior</a:t>
            </a:r>
            <a:r>
              <a:rPr lang="en-IN" dirty="0"/>
              <a:t> of the programs is predictable, and programming is easy., but lack of flexibility in programming and absence of concurrency.</a:t>
            </a:r>
          </a:p>
        </p:txBody>
      </p:sp>
    </p:spTree>
    <p:extLst>
      <p:ext uri="{BB962C8B-B14F-4D97-AF65-F5344CB8AC3E}">
        <p14:creationId xmlns:p14="http://schemas.microsoft.com/office/powerpoint/2010/main" val="4148577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80" y="387663"/>
            <a:ext cx="10515600" cy="407607"/>
          </a:xfrm>
        </p:spPr>
        <p:txBody>
          <a:bodyPr/>
          <a:lstStyle/>
          <a:p>
            <a:r>
              <a:rPr lang="en-IN" dirty="0"/>
              <a:t>SYNCHRONOUS VS. ASYNCHRONOUS PRIMITIVES</a:t>
            </a:r>
          </a:p>
        </p:txBody>
      </p:sp>
      <p:sp>
        <p:nvSpPr>
          <p:cNvPr id="3" name="Content Placeholder 2"/>
          <p:cNvSpPr>
            <a:spLocks noGrp="1"/>
          </p:cNvSpPr>
          <p:nvPr>
            <p:ph idx="1"/>
          </p:nvPr>
        </p:nvSpPr>
        <p:spPr>
          <a:xfrm>
            <a:off x="541986" y="1127760"/>
            <a:ext cx="10811814" cy="4976826"/>
          </a:xfrm>
        </p:spPr>
        <p:txBody>
          <a:bodyPr/>
          <a:lstStyle/>
          <a:p>
            <a:pPr algn="just"/>
            <a:r>
              <a:rPr lang="en-IN" dirty="0"/>
              <a:t>With </a:t>
            </a:r>
            <a:r>
              <a:rPr lang="en-IN" dirty="0">
                <a:solidFill>
                  <a:srgbClr val="FFFF00"/>
                </a:solidFill>
              </a:rPr>
              <a:t>synchronous primitives</a:t>
            </a:r>
            <a:r>
              <a:rPr lang="en-IN" dirty="0"/>
              <a:t>, a </a:t>
            </a:r>
            <a:r>
              <a:rPr lang="en-IN" dirty="0">
                <a:solidFill>
                  <a:srgbClr val="92D050"/>
                </a:solidFill>
              </a:rPr>
              <a:t>SEND primitive is blocked until a corresponding RECEIVE primitive is executed</a:t>
            </a:r>
            <a:r>
              <a:rPr lang="en-IN" dirty="0"/>
              <a:t> at the receiving computer. Also called rendezvous. A blocking synchronous primitive can be extended to an unblocking-synchronous primitive by first copying a message to a buffer at the sending side, and then allowing the process to perform other computational except another SEND.</a:t>
            </a:r>
          </a:p>
          <a:p>
            <a:pPr algn="just"/>
            <a:endParaRPr lang="en-IN" dirty="0"/>
          </a:p>
          <a:p>
            <a:pPr algn="just"/>
            <a:r>
              <a:rPr lang="en-IN" dirty="0"/>
              <a:t>With </a:t>
            </a:r>
            <a:r>
              <a:rPr lang="en-IN" dirty="0">
                <a:solidFill>
                  <a:srgbClr val="FFFF00"/>
                </a:solidFill>
              </a:rPr>
              <a:t>asynchronous primitives</a:t>
            </a:r>
            <a:r>
              <a:rPr lang="en-IN" dirty="0"/>
              <a:t>, the messages are buffered. A </a:t>
            </a:r>
            <a:r>
              <a:rPr lang="en-IN" dirty="0">
                <a:solidFill>
                  <a:srgbClr val="92D050"/>
                </a:solidFill>
              </a:rPr>
              <a:t>SEND primitive does not block even if there is no corresponding execution of RECEIVE primitive.</a:t>
            </a:r>
          </a:p>
          <a:p>
            <a:pPr algn="just"/>
            <a:r>
              <a:rPr lang="en-IN" dirty="0"/>
              <a:t>The corresponding RECEIVE primitive can either be a blocking or a nonblocking primitive. Disadvantage – buffering of messages is more complex and what to do with the messages that are meant for processes that have already died.</a:t>
            </a:r>
          </a:p>
          <a:p>
            <a:endParaRPr lang="en-IN" dirty="0"/>
          </a:p>
        </p:txBody>
      </p:sp>
    </p:spTree>
    <p:extLst>
      <p:ext uri="{BB962C8B-B14F-4D97-AF65-F5344CB8AC3E}">
        <p14:creationId xmlns:p14="http://schemas.microsoft.com/office/powerpoint/2010/main" val="21448690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7183"/>
            <a:ext cx="10515600" cy="407607"/>
          </a:xfrm>
        </p:spPr>
        <p:txBody>
          <a:bodyPr/>
          <a:lstStyle/>
          <a:p>
            <a:r>
              <a:rPr lang="en-IN" dirty="0"/>
              <a:t>Remote procedure call</a:t>
            </a:r>
          </a:p>
        </p:txBody>
      </p:sp>
      <p:sp>
        <p:nvSpPr>
          <p:cNvPr id="3" name="Content Placeholder 2"/>
          <p:cNvSpPr>
            <a:spLocks noGrp="1"/>
          </p:cNvSpPr>
          <p:nvPr>
            <p:ph idx="1"/>
          </p:nvPr>
        </p:nvSpPr>
        <p:spPr>
          <a:xfrm>
            <a:off x="541986" y="899160"/>
            <a:ext cx="10811814" cy="5205426"/>
          </a:xfrm>
        </p:spPr>
        <p:txBody>
          <a:bodyPr>
            <a:normAutofit lnSpcReduction="10000"/>
          </a:bodyPr>
          <a:lstStyle/>
          <a:p>
            <a:pPr algn="just"/>
            <a:r>
              <a:rPr lang="en-IN" dirty="0"/>
              <a:t>RPC is an interaction between a client and a server, where the client needing a service invokes a procedure at the server.</a:t>
            </a:r>
          </a:p>
          <a:p>
            <a:pPr algn="just"/>
            <a:r>
              <a:rPr lang="en-IN" dirty="0"/>
              <a:t>On </a:t>
            </a:r>
            <a:r>
              <a:rPr lang="en-IN" dirty="0">
                <a:solidFill>
                  <a:srgbClr val="92D050"/>
                </a:solidFill>
              </a:rPr>
              <a:t>invoking</a:t>
            </a:r>
            <a:r>
              <a:rPr lang="en-IN" dirty="0"/>
              <a:t> a remote procedure, the calling process (the client) is suspended and parameters, if any are passed to the remote machine(the server) where the procedure will execute.</a:t>
            </a:r>
          </a:p>
          <a:p>
            <a:pPr algn="just"/>
            <a:r>
              <a:rPr lang="en-IN" dirty="0"/>
              <a:t>On completion of the procedure execution, the results are passed back from the server to the client and the client resumes execution as if it had called local procedure.</a:t>
            </a:r>
          </a:p>
          <a:p>
            <a:pPr algn="just"/>
            <a:r>
              <a:rPr lang="en-IN" dirty="0"/>
              <a:t>While the RPC mechanism looks simple, the issues that arise in designing and implementing are,</a:t>
            </a:r>
          </a:p>
          <a:p>
            <a:pPr marL="914400" lvl="1" indent="-457200" algn="just">
              <a:buFont typeface="+mj-lt"/>
              <a:buAutoNum type="arabicPeriod"/>
            </a:pPr>
            <a:r>
              <a:rPr lang="en-IN" dirty="0"/>
              <a:t>Structure</a:t>
            </a:r>
          </a:p>
          <a:p>
            <a:pPr marL="914400" lvl="1" indent="-457200" algn="just">
              <a:buFont typeface="+mj-lt"/>
              <a:buAutoNum type="arabicPeriod"/>
            </a:pPr>
            <a:r>
              <a:rPr lang="en-IN" dirty="0"/>
              <a:t>Binding</a:t>
            </a:r>
          </a:p>
          <a:p>
            <a:pPr marL="914400" lvl="1" indent="-457200" algn="just">
              <a:buFont typeface="+mj-lt"/>
              <a:buAutoNum type="arabicPeriod"/>
            </a:pPr>
            <a:r>
              <a:rPr lang="en-IN" dirty="0"/>
              <a:t>Parameter and result passing</a:t>
            </a:r>
          </a:p>
          <a:p>
            <a:pPr marL="914400" lvl="1" indent="-457200" algn="just">
              <a:buFont typeface="+mj-lt"/>
              <a:buAutoNum type="arabicPeriod"/>
            </a:pPr>
            <a:r>
              <a:rPr lang="en-IN" dirty="0"/>
              <a:t>Error handling, semantics and correctness</a:t>
            </a:r>
          </a:p>
        </p:txBody>
      </p:sp>
    </p:spTree>
    <p:extLst>
      <p:ext uri="{BB962C8B-B14F-4D97-AF65-F5344CB8AC3E}">
        <p14:creationId xmlns:p14="http://schemas.microsoft.com/office/powerpoint/2010/main" val="40593842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8076" y="343218"/>
            <a:ext cx="10787644" cy="6255702"/>
          </a:xfrm>
        </p:spPr>
      </p:pic>
    </p:spTree>
    <p:extLst>
      <p:ext uri="{BB962C8B-B14F-4D97-AF65-F5344CB8AC3E}">
        <p14:creationId xmlns:p14="http://schemas.microsoft.com/office/powerpoint/2010/main" val="2689526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357183"/>
            <a:ext cx="10515600" cy="407607"/>
          </a:xfrm>
        </p:spPr>
        <p:txBody>
          <a:bodyPr/>
          <a:lstStyle/>
          <a:p>
            <a:r>
              <a:rPr lang="en-US" dirty="0"/>
              <a:t>Design Issues in RPC</a:t>
            </a:r>
            <a:endParaRPr lang="en-IN" dirty="0"/>
          </a:p>
        </p:txBody>
      </p:sp>
      <p:sp>
        <p:nvSpPr>
          <p:cNvPr id="3" name="Content Placeholder 2"/>
          <p:cNvSpPr>
            <a:spLocks noGrp="1"/>
          </p:cNvSpPr>
          <p:nvPr>
            <p:ph idx="1"/>
          </p:nvPr>
        </p:nvSpPr>
        <p:spPr>
          <a:xfrm>
            <a:off x="541986" y="1112520"/>
            <a:ext cx="10811814" cy="4992066"/>
          </a:xfrm>
        </p:spPr>
        <p:txBody>
          <a:bodyPr/>
          <a:lstStyle/>
          <a:p>
            <a:r>
              <a:rPr lang="en-US" dirty="0"/>
              <a:t>Structure</a:t>
            </a:r>
          </a:p>
          <a:p>
            <a:r>
              <a:rPr lang="en-US" dirty="0"/>
              <a:t>Binding</a:t>
            </a:r>
          </a:p>
          <a:p>
            <a:r>
              <a:rPr lang="en-US" dirty="0"/>
              <a:t>Parameter and result passing</a:t>
            </a:r>
          </a:p>
          <a:p>
            <a:r>
              <a:rPr lang="en-US" dirty="0"/>
              <a:t>Error handling, semantics, and correctness</a:t>
            </a:r>
            <a:endParaRPr lang="en-IN" dirty="0"/>
          </a:p>
        </p:txBody>
      </p:sp>
    </p:spTree>
    <p:extLst>
      <p:ext uri="{BB962C8B-B14F-4D97-AF65-F5344CB8AC3E}">
        <p14:creationId xmlns:p14="http://schemas.microsoft.com/office/powerpoint/2010/main" val="1119375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939784"/>
          </a:xfrm>
        </p:spPr>
        <p:txBody>
          <a:bodyPr>
            <a:normAutofit fontScale="90000"/>
          </a:bodyPr>
          <a:lstStyle/>
          <a:p>
            <a:pPr lvl="1" algn="ctr" rtl="0">
              <a:spcBef>
                <a:spcPct val="0"/>
              </a:spcBef>
            </a:pPr>
            <a:br>
              <a:rPr lang="en-IN" sz="2800" b="1" dirty="0">
                <a:latin typeface="+mj-lt"/>
              </a:rPr>
            </a:br>
            <a:r>
              <a:rPr lang="en-IN" sz="3100" b="1" kern="1200" dirty="0">
                <a:solidFill>
                  <a:schemeClr val="bg1"/>
                </a:solidFill>
                <a:latin typeface="+mn-lt"/>
                <a:ea typeface="+mj-ea"/>
                <a:cs typeface="+mj-cs"/>
              </a:rPr>
              <a:t>Kernel Approach </a:t>
            </a:r>
            <a:br>
              <a:rPr lang="en-IN" sz="3100" b="1" kern="1200" dirty="0">
                <a:solidFill>
                  <a:schemeClr val="bg1"/>
                </a:solidFill>
                <a:latin typeface="+mn-lt"/>
                <a:ea typeface="+mj-ea"/>
                <a:cs typeface="+mj-cs"/>
              </a:rPr>
            </a:br>
            <a:endParaRPr lang="en-IN" sz="3100" b="1" kern="1200" dirty="0">
              <a:solidFill>
                <a:schemeClr val="bg1"/>
              </a:solidFill>
              <a:latin typeface="+mn-lt"/>
              <a:ea typeface="+mj-ea"/>
              <a:cs typeface="+mj-cs"/>
            </a:endParaRPr>
          </a:p>
        </p:txBody>
      </p:sp>
      <p:sp>
        <p:nvSpPr>
          <p:cNvPr id="5" name="Content Placeholder 4"/>
          <p:cNvSpPr>
            <a:spLocks noGrp="1"/>
          </p:cNvSpPr>
          <p:nvPr>
            <p:ph idx="1"/>
          </p:nvPr>
        </p:nvSpPr>
        <p:spPr>
          <a:xfrm>
            <a:off x="571461" y="1285860"/>
            <a:ext cx="10972800" cy="5000660"/>
          </a:xfrm>
        </p:spPr>
        <p:txBody>
          <a:bodyPr>
            <a:noAutofit/>
          </a:bodyPr>
          <a:lstStyle/>
          <a:p>
            <a:r>
              <a:rPr lang="en-IN" sz="2400" dirty="0"/>
              <a:t>Kernel contains a collection of primitives which are used to build the OS.</a:t>
            </a:r>
          </a:p>
          <a:p>
            <a:r>
              <a:rPr lang="en-IN" sz="2400" dirty="0"/>
              <a:t>The kernel (nucleus) is a collection of primitive facilities over which the rest of the operating system is built, using the functions provided by the kernel.</a:t>
            </a:r>
          </a:p>
          <a:p>
            <a:r>
              <a:rPr lang="en-IN" sz="2400" dirty="0"/>
              <a:t>Kernel provides an environment to build operating systems</a:t>
            </a:r>
          </a:p>
          <a:p>
            <a:r>
              <a:rPr lang="en-IN" sz="2400" dirty="0"/>
              <a:t>Policy and optimization decisions are not made at the kernel level.</a:t>
            </a:r>
          </a:p>
          <a:p>
            <a:r>
              <a:rPr lang="en-IN" sz="2400" dirty="0"/>
              <a:t>Kernel should support only mechanisms and policy decisions are left to the outer layer.</a:t>
            </a:r>
          </a:p>
          <a:p>
            <a:r>
              <a:rPr lang="en-IN" sz="2400" dirty="0"/>
              <a:t>OS implements policy .</a:t>
            </a:r>
          </a:p>
          <a:p>
            <a:r>
              <a:rPr lang="en-IN" sz="2400" dirty="0"/>
              <a:t>Kernel implements mechanisms.</a:t>
            </a:r>
          </a:p>
        </p:txBody>
      </p:sp>
      <p:sp>
        <p:nvSpPr>
          <p:cNvPr id="7" name="Slide Number Placeholder 6"/>
          <p:cNvSpPr>
            <a:spLocks noGrp="1"/>
          </p:cNvSpPr>
          <p:nvPr>
            <p:ph type="sldNum" sz="quarter" idx="12"/>
          </p:nvPr>
        </p:nvSpPr>
        <p:spPr/>
        <p:txBody>
          <a:bodyPr/>
          <a:lstStyle/>
          <a:p>
            <a:fld id="{A6920F6F-6323-47FE-BBC7-1DDA836C6A66}" type="slidenum">
              <a:rPr lang="en-IN" smtClean="0"/>
              <a:pPr/>
              <a:t>12</a:t>
            </a:fld>
            <a:endParaRPr lang="en-IN"/>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326703"/>
            <a:ext cx="10515600" cy="407607"/>
          </a:xfrm>
        </p:spPr>
        <p:txBody>
          <a:bodyPr/>
          <a:lstStyle/>
          <a:p>
            <a:r>
              <a:rPr lang="en-US" dirty="0"/>
              <a:t>Structure</a:t>
            </a:r>
            <a:endParaRPr lang="en-IN" dirty="0"/>
          </a:p>
        </p:txBody>
      </p:sp>
      <p:sp>
        <p:nvSpPr>
          <p:cNvPr id="3" name="Content Placeholder 2"/>
          <p:cNvSpPr>
            <a:spLocks noGrp="1"/>
          </p:cNvSpPr>
          <p:nvPr>
            <p:ph idx="1"/>
          </p:nvPr>
        </p:nvSpPr>
        <p:spPr>
          <a:xfrm>
            <a:off x="541986" y="1051560"/>
            <a:ext cx="10811814" cy="5053026"/>
          </a:xfrm>
        </p:spPr>
        <p:txBody>
          <a:bodyPr/>
          <a:lstStyle/>
          <a:p>
            <a:pPr algn="just"/>
            <a:r>
              <a:rPr lang="en-US" dirty="0"/>
              <a:t>RPC is based on stub procedures</a:t>
            </a:r>
          </a:p>
          <a:p>
            <a:pPr algn="just"/>
            <a:r>
              <a:rPr lang="en-US" dirty="0"/>
              <a:t>Client stub and server stub are used</a:t>
            </a:r>
          </a:p>
          <a:p>
            <a:pPr algn="just"/>
            <a:r>
              <a:rPr lang="en-US" dirty="0"/>
              <a:t>Client stub send message to server stub</a:t>
            </a:r>
          </a:p>
          <a:p>
            <a:pPr algn="just"/>
            <a:r>
              <a:rPr lang="en-US" dirty="0"/>
              <a:t>Server stub procedure passes result back to client stub procedure</a:t>
            </a:r>
            <a:endParaRPr lang="en-IN" dirty="0"/>
          </a:p>
        </p:txBody>
      </p:sp>
    </p:spTree>
    <p:extLst>
      <p:ext uri="{BB962C8B-B14F-4D97-AF65-F5344CB8AC3E}">
        <p14:creationId xmlns:p14="http://schemas.microsoft.com/office/powerpoint/2010/main" val="11193755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a:t>
            </a:r>
            <a:endParaRPr lang="en-IN" dirty="0"/>
          </a:p>
        </p:txBody>
      </p:sp>
      <p:sp>
        <p:nvSpPr>
          <p:cNvPr id="3" name="Content Placeholder 2"/>
          <p:cNvSpPr>
            <a:spLocks noGrp="1"/>
          </p:cNvSpPr>
          <p:nvPr>
            <p:ph idx="1"/>
          </p:nvPr>
        </p:nvSpPr>
        <p:spPr/>
        <p:txBody>
          <a:bodyPr/>
          <a:lstStyle/>
          <a:p>
            <a:pPr marL="0" indent="0">
              <a:buNone/>
            </a:pPr>
            <a:r>
              <a:rPr lang="en-US" dirty="0">
                <a:solidFill>
                  <a:srgbClr val="FFFF00"/>
                </a:solidFill>
              </a:rPr>
              <a:t>Approach 1</a:t>
            </a:r>
          </a:p>
          <a:p>
            <a:pPr algn="just"/>
            <a:r>
              <a:rPr lang="en-US" dirty="0"/>
              <a:t>Binding is a process that determines the remote procedure and the machine on which it will be executed</a:t>
            </a:r>
          </a:p>
          <a:p>
            <a:pPr algn="just"/>
            <a:r>
              <a:rPr lang="en-US" dirty="0"/>
              <a:t>Also check the compatibility of parameters passed and the procedure type</a:t>
            </a:r>
          </a:p>
          <a:p>
            <a:pPr algn="just"/>
            <a:r>
              <a:rPr lang="en-US" dirty="0"/>
              <a:t>A binding server is used, which store the server machine addresses with the services they provide.</a:t>
            </a:r>
          </a:p>
          <a:p>
            <a:pPr algn="just"/>
            <a:r>
              <a:rPr lang="en-US" dirty="0"/>
              <a:t>Servers register with binding server. </a:t>
            </a:r>
          </a:p>
          <a:p>
            <a:pPr algn="just"/>
            <a:r>
              <a:rPr lang="en-US" dirty="0"/>
              <a:t>Client stub procedure obtains server address from binding server.</a:t>
            </a:r>
          </a:p>
          <a:p>
            <a:pPr marL="0" indent="0">
              <a:buNone/>
            </a:pPr>
            <a:r>
              <a:rPr lang="en-US" dirty="0">
                <a:solidFill>
                  <a:srgbClr val="FFFF00"/>
                </a:solidFill>
              </a:rPr>
              <a:t>Approach 2</a:t>
            </a:r>
          </a:p>
          <a:p>
            <a:pPr algn="just"/>
            <a:r>
              <a:rPr lang="en-US" dirty="0"/>
              <a:t>Client specifies the machine and service required, binding server returns the port number for communicating with the service required</a:t>
            </a:r>
          </a:p>
          <a:p>
            <a:pPr marL="0" indent="0">
              <a:buNone/>
            </a:pPr>
            <a:endParaRPr lang="en-US" dirty="0"/>
          </a:p>
          <a:p>
            <a:endParaRPr lang="en-IN" dirty="0"/>
          </a:p>
        </p:txBody>
      </p:sp>
    </p:spTree>
    <p:extLst>
      <p:ext uri="{BB962C8B-B14F-4D97-AF65-F5344CB8AC3E}">
        <p14:creationId xmlns:p14="http://schemas.microsoft.com/office/powerpoint/2010/main" val="26810865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and result passing</a:t>
            </a:r>
            <a:endParaRPr lang="en-IN" dirty="0"/>
          </a:p>
        </p:txBody>
      </p:sp>
      <p:sp>
        <p:nvSpPr>
          <p:cNvPr id="3" name="Content Placeholder 2"/>
          <p:cNvSpPr>
            <a:spLocks noGrp="1"/>
          </p:cNvSpPr>
          <p:nvPr>
            <p:ph idx="1"/>
          </p:nvPr>
        </p:nvSpPr>
        <p:spPr/>
        <p:txBody>
          <a:bodyPr/>
          <a:lstStyle/>
          <a:p>
            <a:pPr algn="just"/>
            <a:r>
              <a:rPr lang="en-US" dirty="0"/>
              <a:t>Stub procedure has to convert the parameters and results into an appropriate representation and pack them to a buffer in a form suitable for transmission.</a:t>
            </a:r>
          </a:p>
          <a:p>
            <a:r>
              <a:rPr lang="en-US" dirty="0"/>
              <a:t>Conversion is expensive</a:t>
            </a:r>
          </a:p>
          <a:p>
            <a:pPr marL="0" indent="0">
              <a:buNone/>
            </a:pPr>
            <a:r>
              <a:rPr lang="en-US" dirty="0">
                <a:solidFill>
                  <a:srgbClr val="FFFF00"/>
                </a:solidFill>
              </a:rPr>
              <a:t>Ways to avoid conversion</a:t>
            </a:r>
          </a:p>
          <a:p>
            <a:pPr marL="457200" indent="-457200">
              <a:buFont typeface="+mj-lt"/>
              <a:buAutoNum type="arabicPeriod"/>
            </a:pPr>
            <a:r>
              <a:rPr lang="en-US" dirty="0"/>
              <a:t>Send parameters along with a code so that receiver can do conversion, this requires the machine to know how to convert all formats. If new representation is there, existing software needs to be updated.</a:t>
            </a:r>
          </a:p>
          <a:p>
            <a:pPr marL="457200" indent="-457200">
              <a:buFont typeface="+mj-lt"/>
              <a:buAutoNum type="arabicPeriod"/>
            </a:pPr>
            <a:r>
              <a:rPr lang="en-US" dirty="0"/>
              <a:t>Each data type may have a standard format, sender will convert data to standard format, receiver will convert to local representation.</a:t>
            </a:r>
          </a:p>
          <a:p>
            <a:pPr marL="457200" indent="-457200">
              <a:buFont typeface="+mj-lt"/>
              <a:buAutoNum type="arabicPeriod"/>
            </a:pPr>
            <a:endParaRPr lang="en-US" dirty="0"/>
          </a:p>
          <a:p>
            <a:r>
              <a:rPr lang="en-US" dirty="0"/>
              <a:t>Dealing with passing parameters by value and by reference. Passing by value is easy, but by reference is complicated because along with file pointers </a:t>
            </a:r>
            <a:r>
              <a:rPr lang="en-US" dirty="0" err="1"/>
              <a:t>previleges</a:t>
            </a:r>
            <a:r>
              <a:rPr lang="en-US" dirty="0"/>
              <a:t> associated with calling procedure have to be passed.</a:t>
            </a:r>
          </a:p>
          <a:p>
            <a:pPr marL="457200" indent="-457200">
              <a:buFont typeface="+mj-lt"/>
              <a:buAutoNum type="arabicPeriod"/>
            </a:pPr>
            <a:endParaRPr lang="en-US" dirty="0"/>
          </a:p>
          <a:p>
            <a:endParaRPr lang="en-IN" dirty="0"/>
          </a:p>
        </p:txBody>
      </p:sp>
    </p:spTree>
    <p:extLst>
      <p:ext uri="{BB962C8B-B14F-4D97-AF65-F5344CB8AC3E}">
        <p14:creationId xmlns:p14="http://schemas.microsoft.com/office/powerpoint/2010/main" val="7458613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Error handling, semantics and correctness</a:t>
            </a:r>
          </a:p>
        </p:txBody>
      </p:sp>
      <p:sp>
        <p:nvSpPr>
          <p:cNvPr id="3" name="Content Placeholder 2"/>
          <p:cNvSpPr>
            <a:spLocks noGrp="1"/>
          </p:cNvSpPr>
          <p:nvPr>
            <p:ph idx="1"/>
          </p:nvPr>
        </p:nvSpPr>
        <p:spPr/>
        <p:txBody>
          <a:bodyPr>
            <a:normAutofit/>
          </a:bodyPr>
          <a:lstStyle/>
          <a:p>
            <a:r>
              <a:rPr lang="en-US" dirty="0"/>
              <a:t>RPC may fail due to computer failures and communication failures</a:t>
            </a:r>
          </a:p>
          <a:p>
            <a:pPr marL="457200" indent="-457200">
              <a:buFont typeface="+mj-lt"/>
              <a:buAutoNum type="arabicPeriod"/>
            </a:pPr>
            <a:r>
              <a:rPr lang="en-US" dirty="0"/>
              <a:t>Messages lost occasionally, result in more than one execution of procedure call.</a:t>
            </a:r>
          </a:p>
          <a:p>
            <a:pPr marL="457200" indent="-457200">
              <a:buFont typeface="+mj-lt"/>
              <a:buAutoNum type="arabicPeriod"/>
            </a:pPr>
            <a:r>
              <a:rPr lang="en-US" dirty="0"/>
              <a:t>Client machine crashes, then no machine to receive result. If client machine recovers quickly and reissues RPC, results in more than one execution of procedure call.</a:t>
            </a:r>
          </a:p>
          <a:p>
            <a:pPr marL="0" indent="0">
              <a:buNone/>
            </a:pPr>
            <a:r>
              <a:rPr lang="en-US" dirty="0">
                <a:solidFill>
                  <a:srgbClr val="FFFF00"/>
                </a:solidFill>
              </a:rPr>
              <a:t>Semantics of RPC</a:t>
            </a:r>
          </a:p>
          <a:p>
            <a:r>
              <a:rPr lang="en-US" dirty="0"/>
              <a:t>“At least once” semantics</a:t>
            </a:r>
          </a:p>
          <a:p>
            <a:r>
              <a:rPr lang="en-US" dirty="0"/>
              <a:t>“Exactly once” semantics</a:t>
            </a:r>
          </a:p>
          <a:p>
            <a:pPr marL="0" indent="0">
              <a:buNone/>
            </a:pPr>
            <a:r>
              <a:rPr lang="en-US" dirty="0">
                <a:solidFill>
                  <a:srgbClr val="FFFF00"/>
                </a:solidFill>
              </a:rPr>
              <a:t>Stronger semantics</a:t>
            </a:r>
          </a:p>
          <a:p>
            <a:r>
              <a:rPr lang="en-US" dirty="0"/>
              <a:t>“At most once” semantics (Zero-or-one” semantics)</a:t>
            </a:r>
          </a:p>
          <a:p>
            <a:endParaRPr lang="en-US" dirty="0"/>
          </a:p>
          <a:p>
            <a:pPr marL="0" indent="0">
              <a:buNone/>
            </a:pPr>
            <a:endParaRPr lang="en-US" dirty="0"/>
          </a:p>
          <a:p>
            <a:pPr marL="0" indent="0">
              <a:buNone/>
            </a:pPr>
            <a:endParaRPr lang="en-US" dirty="0"/>
          </a:p>
          <a:p>
            <a:endParaRPr lang="en-US" dirty="0"/>
          </a:p>
          <a:p>
            <a:endParaRPr lang="en-IN" dirty="0"/>
          </a:p>
        </p:txBody>
      </p:sp>
    </p:spTree>
    <p:extLst>
      <p:ext uri="{BB962C8B-B14F-4D97-AF65-F5344CB8AC3E}">
        <p14:creationId xmlns:p14="http://schemas.microsoft.com/office/powerpoint/2010/main" val="292059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3526" y="2194560"/>
            <a:ext cx="10811814" cy="1905001"/>
          </a:xfrm>
        </p:spPr>
        <p:txBody>
          <a:bodyPr>
            <a:normAutofit/>
          </a:bodyPr>
          <a:lstStyle/>
          <a:p>
            <a:pPr algn="ctr">
              <a:buNone/>
            </a:pPr>
            <a:r>
              <a:rPr lang="en-IN" sz="4400" b="1" dirty="0"/>
              <a:t>Lamport’s logical clocks</a:t>
            </a:r>
            <a:r>
              <a:rPr lang="en-US" sz="4800" b="1" dirty="0"/>
              <a:t> </a:t>
            </a:r>
            <a:endParaRPr lang="en-IN" sz="4800" b="1"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124</a:t>
            </a:fld>
            <a:endParaRPr lang="en-I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528" y="403991"/>
            <a:ext cx="10515600" cy="407607"/>
          </a:xfrm>
        </p:spPr>
        <p:txBody>
          <a:bodyPr/>
          <a:lstStyle/>
          <a:p>
            <a:r>
              <a:rPr lang="en-IN" dirty="0"/>
              <a:t>Lamport’s logical clocks</a:t>
            </a:r>
          </a:p>
        </p:txBody>
      </p:sp>
      <p:sp>
        <p:nvSpPr>
          <p:cNvPr id="3" name="Content Placeholder 2"/>
          <p:cNvSpPr>
            <a:spLocks noGrp="1"/>
          </p:cNvSpPr>
          <p:nvPr>
            <p:ph idx="1"/>
          </p:nvPr>
        </p:nvSpPr>
        <p:spPr>
          <a:xfrm>
            <a:off x="541986" y="1126670"/>
            <a:ext cx="10811814" cy="4977915"/>
          </a:xfrm>
        </p:spPr>
        <p:txBody>
          <a:bodyPr>
            <a:normAutofit fontScale="92500" lnSpcReduction="10000"/>
          </a:bodyPr>
          <a:lstStyle/>
          <a:p>
            <a:pPr algn="just"/>
            <a:r>
              <a:rPr lang="en-IN" dirty="0"/>
              <a:t>Two types of Clock in Distributed System,</a:t>
            </a:r>
          </a:p>
          <a:p>
            <a:pPr lvl="1" algn="just"/>
            <a:r>
              <a:rPr lang="en-IN" dirty="0"/>
              <a:t>Logical Clock </a:t>
            </a:r>
          </a:p>
          <a:p>
            <a:pPr lvl="1" algn="just"/>
            <a:r>
              <a:rPr lang="en-IN" dirty="0"/>
              <a:t>Vector Clock</a:t>
            </a:r>
          </a:p>
          <a:p>
            <a:pPr lvl="1" algn="just">
              <a:buNone/>
            </a:pPr>
            <a:endParaRPr lang="en-IN" dirty="0"/>
          </a:p>
          <a:p>
            <a:pPr algn="just"/>
            <a:r>
              <a:rPr lang="en-IN" dirty="0"/>
              <a:t>For event ordering, we have Lamport’s Logical Clock.</a:t>
            </a:r>
          </a:p>
          <a:p>
            <a:pPr algn="just">
              <a:buNone/>
            </a:pPr>
            <a:endParaRPr lang="en-IN" dirty="0"/>
          </a:p>
          <a:p>
            <a:pPr algn="just"/>
            <a:r>
              <a:rPr lang="en-IN" dirty="0"/>
              <a:t>Logical Clock is not based on timing, but on the ordering of events.</a:t>
            </a:r>
          </a:p>
          <a:p>
            <a:pPr algn="just"/>
            <a:endParaRPr lang="en-IN" dirty="0"/>
          </a:p>
          <a:p>
            <a:pPr algn="just"/>
            <a:r>
              <a:rPr lang="en-IN" dirty="0"/>
              <a:t>Due to the absence of perfectly synchronized clocks and global time in distributed systems, the order in which two events occur at two different computers cannot be determined based on the local time at which they occur.</a:t>
            </a:r>
          </a:p>
          <a:p>
            <a:pPr algn="just"/>
            <a:endParaRPr lang="en-IN" dirty="0"/>
          </a:p>
          <a:p>
            <a:pPr algn="just"/>
            <a:r>
              <a:rPr lang="en-IN" dirty="0"/>
              <a:t>However, under certain conditions, it is possible by analysing the behaviour exhibited by the underlying computation.</a:t>
            </a:r>
          </a:p>
          <a:p>
            <a:endParaRPr lang="en-IN" dirty="0"/>
          </a:p>
          <a:p>
            <a:endParaRPr lang="en-IN" dirty="0"/>
          </a:p>
        </p:txBody>
      </p:sp>
    </p:spTree>
    <p:extLst>
      <p:ext uri="{BB962C8B-B14F-4D97-AF65-F5344CB8AC3E}">
        <p14:creationId xmlns:p14="http://schemas.microsoft.com/office/powerpoint/2010/main" val="37787946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485634"/>
            <a:ext cx="10515600" cy="407607"/>
          </a:xfrm>
        </p:spPr>
        <p:txBody>
          <a:bodyPr/>
          <a:lstStyle/>
          <a:p>
            <a:r>
              <a:rPr lang="en-IN" dirty="0"/>
              <a:t>Lamport’s logical clocks</a:t>
            </a:r>
          </a:p>
        </p:txBody>
      </p:sp>
      <p:sp>
        <p:nvSpPr>
          <p:cNvPr id="3" name="Content Placeholder 2"/>
          <p:cNvSpPr>
            <a:spLocks noGrp="1"/>
          </p:cNvSpPr>
          <p:nvPr>
            <p:ph idx="1"/>
          </p:nvPr>
        </p:nvSpPr>
        <p:spPr>
          <a:xfrm>
            <a:off x="541986" y="1208314"/>
            <a:ext cx="10811814" cy="4896271"/>
          </a:xfrm>
        </p:spPr>
        <p:txBody>
          <a:bodyPr/>
          <a:lstStyle/>
          <a:p>
            <a:r>
              <a:rPr lang="en-IN" dirty="0"/>
              <a:t>Is a scheme to order events in a distributed system using logical clocks.</a:t>
            </a:r>
          </a:p>
          <a:p>
            <a:endParaRPr lang="en-IN" dirty="0"/>
          </a:p>
          <a:p>
            <a:r>
              <a:rPr lang="en-IN" dirty="0"/>
              <a:t>The execution of events is characterized by a sequence of events.</a:t>
            </a:r>
          </a:p>
          <a:p>
            <a:endParaRPr lang="en-IN" dirty="0"/>
          </a:p>
          <a:p>
            <a:r>
              <a:rPr lang="en-IN" dirty="0"/>
              <a:t>Depending on the application, the execution of a procedure could be an event or the execution of an instruction could be one event.</a:t>
            </a:r>
          </a:p>
          <a:p>
            <a:endParaRPr lang="en-IN" dirty="0"/>
          </a:p>
          <a:p>
            <a:r>
              <a:rPr lang="en-IN" dirty="0"/>
              <a:t>When processes exchange messages, the execution of a message constitutes one event and receiving a message constitutes another event.</a:t>
            </a:r>
          </a:p>
        </p:txBody>
      </p:sp>
    </p:spTree>
    <p:extLst>
      <p:ext uri="{BB962C8B-B14F-4D97-AF65-F5344CB8AC3E}">
        <p14:creationId xmlns:p14="http://schemas.microsoft.com/office/powerpoint/2010/main" val="37787946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457200">
              <a:buFont typeface="+mj-lt"/>
              <a:buAutoNum type="arabicPeriod"/>
            </a:pPr>
            <a:endParaRPr lang="en-IN" dirty="0"/>
          </a:p>
          <a:p>
            <a:pPr marL="457200" indent="-457200" algn="just"/>
            <a:r>
              <a:rPr lang="en-IN" b="1" dirty="0"/>
              <a:t> </a:t>
            </a:r>
            <a:r>
              <a:rPr lang="en-IN" b="1" dirty="0" err="1"/>
              <a:t>Lamport</a:t>
            </a:r>
            <a:r>
              <a:rPr lang="en-IN" b="1" dirty="0"/>
              <a:t> clocks</a:t>
            </a:r>
            <a:r>
              <a:rPr lang="en-IN" dirty="0"/>
              <a:t> allow processes to assign sequence numbers (“timestamps”) to messages and other events so that all cooperating processes can agree on the order of related events.</a:t>
            </a:r>
          </a:p>
          <a:p>
            <a:pPr marL="457200" indent="-457200" algn="just"/>
            <a:r>
              <a:rPr lang="en-IN" dirty="0"/>
              <a:t> There is no assumption of a central time source and no concept of </a:t>
            </a:r>
            <a:r>
              <a:rPr lang="en-IN" i="1" dirty="0"/>
              <a:t>when</a:t>
            </a:r>
            <a:r>
              <a:rPr lang="en-IN" dirty="0"/>
              <a:t> events took place. </a:t>
            </a:r>
          </a:p>
          <a:p>
            <a:pPr marL="457200" indent="-457200" algn="just"/>
            <a:r>
              <a:rPr lang="en-IN" dirty="0"/>
              <a:t>Each process maintains a single </a:t>
            </a:r>
            <a:r>
              <a:rPr lang="en-IN" dirty="0" err="1"/>
              <a:t>Lamport</a:t>
            </a:r>
            <a:r>
              <a:rPr lang="en-IN" dirty="0"/>
              <a:t> timestamp counter. </a:t>
            </a:r>
          </a:p>
          <a:p>
            <a:pPr marL="457200" indent="-457200" algn="just"/>
            <a:r>
              <a:rPr lang="en-IN" dirty="0"/>
              <a:t>Each event in the process is tagged with a value from this counter. </a:t>
            </a:r>
          </a:p>
          <a:p>
            <a:pPr marL="457200" indent="-457200" algn="just"/>
            <a:r>
              <a:rPr lang="en-IN" dirty="0"/>
              <a:t>The counter is incremented before the event timestamp is assigned. </a:t>
            </a:r>
          </a:p>
          <a:p>
            <a:pPr marL="457200" indent="-457200" algn="just"/>
            <a:r>
              <a:rPr lang="en-IN" dirty="0"/>
              <a:t>If a process has four events, </a:t>
            </a:r>
            <a:r>
              <a:rPr lang="en-IN" i="1" dirty="0"/>
              <a:t>a, b, c, d</a:t>
            </a:r>
            <a:r>
              <a:rPr lang="en-IN" dirty="0"/>
              <a:t>, the events would get </a:t>
            </a:r>
            <a:r>
              <a:rPr lang="en-IN" dirty="0" err="1"/>
              <a:t>Lamport</a:t>
            </a:r>
            <a:r>
              <a:rPr lang="en-IN" dirty="0"/>
              <a:t> timestamps of </a:t>
            </a:r>
            <a:r>
              <a:rPr lang="en-IN" i="1" dirty="0"/>
              <a:t>1, 2, 3, 4</a:t>
            </a:r>
            <a:r>
              <a:rPr lang="en-IN" dirty="0"/>
              <a:t>, respectively. </a:t>
            </a:r>
          </a:p>
        </p:txBody>
      </p:sp>
      <p:sp>
        <p:nvSpPr>
          <p:cNvPr id="4" name="Title 3"/>
          <p:cNvSpPr>
            <a:spLocks noGrp="1"/>
          </p:cNvSpPr>
          <p:nvPr>
            <p:ph type="title"/>
          </p:nvPr>
        </p:nvSpPr>
        <p:spPr>
          <a:xfrm>
            <a:off x="854529" y="452977"/>
            <a:ext cx="10515600" cy="407607"/>
          </a:xfrm>
        </p:spPr>
        <p:txBody>
          <a:bodyPr/>
          <a:lstStyle/>
          <a:p>
            <a:r>
              <a:rPr lang="en-IN" dirty="0"/>
              <a:t>Lamport’s logical clocks</a:t>
            </a:r>
          </a:p>
        </p:txBody>
      </p:sp>
    </p:spTree>
    <p:extLst>
      <p:ext uri="{BB962C8B-B14F-4D97-AF65-F5344CB8AC3E}">
        <p14:creationId xmlns:p14="http://schemas.microsoft.com/office/powerpoint/2010/main" val="18932598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9988" y="212271"/>
            <a:ext cx="3932237" cy="636814"/>
          </a:xfrm>
        </p:spPr>
        <p:txBody>
          <a:bodyPr/>
          <a:lstStyle/>
          <a:p>
            <a:r>
              <a:rPr lang="en-IN" dirty="0"/>
              <a:t>Example</a:t>
            </a:r>
          </a:p>
        </p:txBody>
      </p:sp>
      <p:sp>
        <p:nvSpPr>
          <p:cNvPr id="3" name="Content Placeholder 2"/>
          <p:cNvSpPr>
            <a:spLocks noGrp="1"/>
          </p:cNvSpPr>
          <p:nvPr>
            <p:ph idx="1"/>
          </p:nvPr>
        </p:nvSpPr>
        <p:spPr>
          <a:xfrm>
            <a:off x="8082642" y="987425"/>
            <a:ext cx="3788229" cy="4286703"/>
          </a:xfrm>
        </p:spPr>
        <p:txBody>
          <a:bodyPr>
            <a:normAutofit/>
          </a:bodyPr>
          <a:lstStyle/>
          <a:p>
            <a:pPr marL="457200" indent="-457200" algn="just"/>
            <a:r>
              <a:rPr lang="en-IN" sz="2400" dirty="0"/>
              <a:t>Let’s look at an example. The figure shows a bunch of events on three processes. Some of these events represent the sending of a message, others represent the receipt of a message, while others are just local events (e.g., writing some data to a file).</a:t>
            </a:r>
          </a:p>
          <a:p>
            <a:pPr marL="457200" indent="-457200" algn="just"/>
            <a:endParaRPr lang="en-IN" dirty="0"/>
          </a:p>
          <a:p>
            <a:pPr marL="457200" indent="-457200" algn="just"/>
            <a:endParaRPr lang="en-IN" dirty="0"/>
          </a:p>
        </p:txBody>
      </p:sp>
      <p:sp>
        <p:nvSpPr>
          <p:cNvPr id="6" name="Text Placeholder 5"/>
          <p:cNvSpPr>
            <a:spLocks noGrp="1"/>
          </p:cNvSpPr>
          <p:nvPr>
            <p:ph type="body" sz="half" idx="2"/>
          </p:nvPr>
        </p:nvSpPr>
        <p:spPr/>
        <p:txBody>
          <a:bodyPr/>
          <a:lstStyle/>
          <a:p>
            <a:endParaRPr lang="en-IN" dirty="0"/>
          </a:p>
        </p:txBody>
      </p:sp>
      <p:pic>
        <p:nvPicPr>
          <p:cNvPr id="1029" name="Picture 5"/>
          <p:cNvPicPr>
            <a:picLocks noChangeAspect="1" noChangeArrowheads="1"/>
          </p:cNvPicPr>
          <p:nvPr/>
        </p:nvPicPr>
        <p:blipFill>
          <a:blip r:embed="rId2"/>
          <a:srcRect/>
          <a:stretch>
            <a:fillRect/>
          </a:stretch>
        </p:blipFill>
        <p:spPr bwMode="auto">
          <a:xfrm>
            <a:off x="312964" y="1041627"/>
            <a:ext cx="8095160" cy="5130573"/>
          </a:xfrm>
          <a:prstGeom prst="rect">
            <a:avLst/>
          </a:prstGeom>
          <a:noFill/>
          <a:ln w="9525">
            <a:noFill/>
            <a:miter lim="800000"/>
            <a:headEnd/>
            <a:tailEnd/>
          </a:ln>
          <a:effectLst/>
        </p:spPr>
      </p:pic>
    </p:spTree>
    <p:extLst>
      <p:ext uri="{BB962C8B-B14F-4D97-AF65-F5344CB8AC3E}">
        <p14:creationId xmlns:p14="http://schemas.microsoft.com/office/powerpoint/2010/main" val="18932598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of logical clocks n Implementation Rules</a:t>
            </a:r>
          </a:p>
        </p:txBody>
      </p:sp>
      <p:sp>
        <p:nvSpPr>
          <p:cNvPr id="3" name="Content Placeholder 2"/>
          <p:cNvSpPr>
            <a:spLocks noGrp="1"/>
          </p:cNvSpPr>
          <p:nvPr>
            <p:ph idx="1"/>
          </p:nvPr>
        </p:nvSpPr>
        <p:spPr/>
        <p:txBody>
          <a:bodyPr>
            <a:normAutofit/>
          </a:bodyPr>
          <a:lstStyle/>
          <a:p>
            <a:pPr marL="457200" indent="-457200"/>
            <a:r>
              <a:rPr lang="en-IN" dirty="0"/>
              <a:t> Implementation Rules(guarantee that the logical clocks satisfy the correctness conditions): </a:t>
            </a:r>
          </a:p>
          <a:p>
            <a:pPr marL="457200" indent="-457200">
              <a:buNone/>
            </a:pPr>
            <a:r>
              <a:rPr lang="en-IN" dirty="0"/>
              <a:t>[IR1] </a:t>
            </a:r>
          </a:p>
          <a:p>
            <a:pPr marL="457200" indent="-457200">
              <a:buNone/>
            </a:pPr>
            <a:r>
              <a:rPr lang="en-IN" dirty="0"/>
              <a:t>	Clock </a:t>
            </a:r>
            <a:r>
              <a:rPr lang="en-IN" dirty="0" err="1"/>
              <a:t>Ci</a:t>
            </a:r>
            <a:r>
              <a:rPr lang="en-IN" dirty="0"/>
              <a:t> must be incremented between any two successive events in process Pi : 		</a:t>
            </a:r>
            <a:r>
              <a:rPr lang="en-IN" dirty="0" err="1"/>
              <a:t>C</a:t>
            </a:r>
            <a:r>
              <a:rPr lang="en-IN" baseline="-25000" dirty="0" err="1"/>
              <a:t>i</a:t>
            </a:r>
            <a:r>
              <a:rPr lang="en-IN" baseline="-25000" dirty="0"/>
              <a:t> </a:t>
            </a:r>
            <a:r>
              <a:rPr lang="en-IN" dirty="0"/>
              <a:t>:= </a:t>
            </a:r>
            <a:r>
              <a:rPr lang="en-IN" dirty="0" err="1"/>
              <a:t>C</a:t>
            </a:r>
            <a:r>
              <a:rPr lang="en-IN" baseline="-25000" dirty="0" err="1"/>
              <a:t>i</a:t>
            </a:r>
            <a:r>
              <a:rPr lang="en-IN" dirty="0"/>
              <a:t> + 1 </a:t>
            </a:r>
          </a:p>
          <a:p>
            <a:pPr marL="457200" indent="-457200">
              <a:buNone/>
            </a:pPr>
            <a:endParaRPr lang="en-IN" dirty="0"/>
          </a:p>
          <a:p>
            <a:pPr marL="457200" indent="-457200">
              <a:buNone/>
            </a:pPr>
            <a:r>
              <a:rPr lang="en-IN" dirty="0"/>
              <a:t>[IR2] </a:t>
            </a:r>
          </a:p>
          <a:p>
            <a:pPr marL="457200" indent="-457200">
              <a:buNone/>
            </a:pPr>
            <a:r>
              <a:rPr lang="en-IN" dirty="0"/>
              <a:t>	If event a is the event of sending a message m in process Pi , then message m is assigned a timestamp tm =</a:t>
            </a:r>
            <a:r>
              <a:rPr lang="en-IN" dirty="0" err="1"/>
              <a:t>Ci</a:t>
            </a:r>
            <a:r>
              <a:rPr lang="en-IN" dirty="0"/>
              <a:t> (a) When that same message m is received by a different process </a:t>
            </a:r>
            <a:r>
              <a:rPr lang="en-IN" dirty="0" err="1"/>
              <a:t>Pk</a:t>
            </a:r>
            <a:r>
              <a:rPr lang="en-IN" dirty="0"/>
              <a:t> , Ck is set to a value greater than </a:t>
            </a:r>
            <a:r>
              <a:rPr lang="en-IN" dirty="0" err="1"/>
              <a:t>curent</a:t>
            </a:r>
            <a:r>
              <a:rPr lang="en-IN" dirty="0"/>
              <a:t> value of the counter and the timestamp carried by the message </a:t>
            </a:r>
          </a:p>
          <a:p>
            <a:pPr marL="457200" indent="-457200">
              <a:buNone/>
            </a:pPr>
            <a:r>
              <a:rPr lang="en-IN" dirty="0"/>
              <a:t>			C</a:t>
            </a:r>
            <a:r>
              <a:rPr lang="en-IN" baseline="-25000" dirty="0"/>
              <a:t>k</a:t>
            </a:r>
            <a:r>
              <a:rPr lang="en-IN" dirty="0"/>
              <a:t> := max(C</a:t>
            </a:r>
            <a:r>
              <a:rPr lang="en-IN" baseline="-25000" dirty="0"/>
              <a:t>k</a:t>
            </a:r>
            <a:r>
              <a:rPr lang="en-IN" dirty="0"/>
              <a:t> , tm)+1</a:t>
            </a:r>
          </a:p>
        </p:txBody>
      </p:sp>
    </p:spTree>
    <p:extLst>
      <p:ext uri="{BB962C8B-B14F-4D97-AF65-F5344CB8AC3E}">
        <p14:creationId xmlns:p14="http://schemas.microsoft.com/office/powerpoint/2010/main" val="1893259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1" algn="ctr" rtl="0">
              <a:spcBef>
                <a:spcPct val="0"/>
              </a:spcBef>
            </a:pPr>
            <a:br>
              <a:rPr lang="en-IN" sz="2800" b="1" dirty="0">
                <a:latin typeface="+mj-lt"/>
              </a:rPr>
            </a:br>
            <a:r>
              <a:rPr lang="en-IN" sz="3100" b="1" kern="1200" dirty="0">
                <a:solidFill>
                  <a:schemeClr val="bg1"/>
                </a:solidFill>
                <a:latin typeface="+mn-lt"/>
                <a:ea typeface="+mj-ea"/>
                <a:cs typeface="+mj-cs"/>
              </a:rPr>
              <a:t>Kernel Approach </a:t>
            </a:r>
            <a:br>
              <a:rPr lang="en-IN" dirty="0"/>
            </a:br>
            <a:endParaRPr lang="en-IN" dirty="0"/>
          </a:p>
        </p:txBody>
      </p:sp>
      <p:sp>
        <p:nvSpPr>
          <p:cNvPr id="5" name="Content Placeholder 4"/>
          <p:cNvSpPr>
            <a:spLocks noGrp="1"/>
          </p:cNvSpPr>
          <p:nvPr>
            <p:ph idx="1"/>
          </p:nvPr>
        </p:nvSpPr>
        <p:spPr>
          <a:xfrm>
            <a:off x="476211" y="1285860"/>
            <a:ext cx="10972800" cy="5572140"/>
          </a:xfrm>
        </p:spPr>
        <p:txBody>
          <a:bodyPr>
            <a:noAutofit/>
          </a:bodyPr>
          <a:lstStyle/>
          <a:p>
            <a:pPr algn="just"/>
            <a:r>
              <a:rPr lang="en-IN" sz="2200" dirty="0"/>
              <a:t>An operating system is an orderly growth of software over the kernel where all decisions regarding process scheduling, resource allocation, execution environment, file system, and resource protection, etc. are made.</a:t>
            </a:r>
          </a:p>
          <a:p>
            <a:pPr algn="just"/>
            <a:endParaRPr lang="en-IN" sz="2200" dirty="0"/>
          </a:p>
          <a:p>
            <a:pPr algn="just"/>
            <a:r>
              <a:rPr lang="en-IN" sz="2200" dirty="0"/>
              <a:t>A kernel should contain a minimal set of functionality that is adequate to build an operating system with a given set of objectives.</a:t>
            </a:r>
          </a:p>
          <a:p>
            <a:pPr algn="just"/>
            <a:endParaRPr lang="en-IN" sz="2200" dirty="0"/>
          </a:p>
          <a:p>
            <a:pPr algn="just"/>
            <a:r>
              <a:rPr lang="en-IN" sz="2200" dirty="0"/>
              <a:t>Including too much functionality in a kernel results in low flexibility at a higher level, whereas including too little functionality in a kernel results in low functional support at a higher level.</a:t>
            </a:r>
          </a:p>
          <a:p>
            <a:pPr algn="just"/>
            <a:endParaRPr lang="en-IN" sz="2200" dirty="0"/>
          </a:p>
          <a:p>
            <a:pPr algn="just"/>
            <a:r>
              <a:rPr lang="en-IN" sz="2200" dirty="0"/>
              <a:t>Example : C.mmp (</a:t>
            </a:r>
            <a:r>
              <a:rPr lang="en-IN" sz="2200" dirty="0" err="1"/>
              <a:t>Kernal</a:t>
            </a:r>
            <a:r>
              <a:rPr lang="en-IN" sz="2200" dirty="0"/>
              <a:t> is Hydra)</a:t>
            </a:r>
          </a:p>
        </p:txBody>
      </p:sp>
      <p:sp>
        <p:nvSpPr>
          <p:cNvPr id="7" name="Slide Number Placeholder 6"/>
          <p:cNvSpPr>
            <a:spLocks noGrp="1"/>
          </p:cNvSpPr>
          <p:nvPr>
            <p:ph type="sldNum" sz="quarter" idx="12"/>
          </p:nvPr>
        </p:nvSpPr>
        <p:spPr/>
        <p:txBody>
          <a:bodyPr/>
          <a:lstStyle/>
          <a:p>
            <a:fld id="{A6920F6F-6323-47FE-BBC7-1DDA836C6A66}" type="slidenum">
              <a:rPr lang="en-IN" smtClean="0"/>
              <a:pPr/>
              <a:t>13</a:t>
            </a:fld>
            <a:endParaRPr lang="en-IN"/>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Lamport’s logical clocks -Definitions</a:t>
            </a:r>
          </a:p>
        </p:txBody>
      </p:sp>
      <p:sp>
        <p:nvSpPr>
          <p:cNvPr id="3" name="Content Placeholder 2"/>
          <p:cNvSpPr>
            <a:spLocks noGrp="1"/>
          </p:cNvSpPr>
          <p:nvPr>
            <p:ph idx="1"/>
          </p:nvPr>
        </p:nvSpPr>
        <p:spPr/>
        <p:txBody>
          <a:bodyPr>
            <a:normAutofit/>
          </a:bodyPr>
          <a:lstStyle/>
          <a:p>
            <a:pPr marL="457200" indent="-457200">
              <a:buFont typeface="+mj-lt"/>
              <a:buAutoNum type="arabicPeriod"/>
            </a:pPr>
            <a:endParaRPr lang="en-IN" dirty="0"/>
          </a:p>
          <a:p>
            <a:pPr marL="457200" indent="-457200">
              <a:buFont typeface="+mj-lt"/>
              <a:buAutoNum type="arabicPeriod"/>
            </a:pPr>
            <a:r>
              <a:rPr lang="en-IN" dirty="0"/>
              <a:t>HAPPENED BEFORE RELATION(-&gt;)</a:t>
            </a:r>
          </a:p>
          <a:p>
            <a:pPr marL="457200" indent="-457200">
              <a:buFont typeface="+mj-lt"/>
              <a:buAutoNum type="arabicPeriod"/>
            </a:pPr>
            <a:r>
              <a:rPr lang="en-IN" dirty="0"/>
              <a:t>CASUALLY RELATED EVENTS</a:t>
            </a:r>
          </a:p>
          <a:p>
            <a:pPr marL="457200" indent="-457200">
              <a:buFont typeface="+mj-lt"/>
              <a:buAutoNum type="arabicPeriod"/>
            </a:pPr>
            <a:r>
              <a:rPr lang="en-IN" dirty="0"/>
              <a:t>CONCURRENT EVENTS</a:t>
            </a:r>
          </a:p>
        </p:txBody>
      </p:sp>
    </p:spTree>
    <p:extLst>
      <p:ext uri="{BB962C8B-B14F-4D97-AF65-F5344CB8AC3E}">
        <p14:creationId xmlns:p14="http://schemas.microsoft.com/office/powerpoint/2010/main" val="18932598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 HAPPENED BEFORE RELATION (-&gt;)</a:t>
            </a:r>
          </a:p>
        </p:txBody>
      </p:sp>
      <p:sp>
        <p:nvSpPr>
          <p:cNvPr id="3" name="Content Placeholder 2"/>
          <p:cNvSpPr>
            <a:spLocks noGrp="1"/>
          </p:cNvSpPr>
          <p:nvPr>
            <p:ph idx="1"/>
          </p:nvPr>
        </p:nvSpPr>
        <p:spPr/>
        <p:txBody>
          <a:bodyPr/>
          <a:lstStyle/>
          <a:p>
            <a:r>
              <a:rPr lang="en-IN" dirty="0"/>
              <a:t>The happened before relation captures the casual dependencies between events, i.e., whether two events are casually related or not. The relation -&gt; is defined as follows:</a:t>
            </a:r>
          </a:p>
          <a:p>
            <a:pPr lvl="1"/>
            <a:r>
              <a:rPr lang="en-IN" dirty="0"/>
              <a:t>a-&gt;b, if and b are events in the same process and a occurred before b.</a:t>
            </a:r>
          </a:p>
          <a:p>
            <a:pPr lvl="1"/>
            <a:r>
              <a:rPr lang="en-IN" dirty="0"/>
              <a:t>a-&gt;b, if a is the event of sending a message m in a process and b is the event of receipt of the same message m by another process.</a:t>
            </a:r>
          </a:p>
          <a:p>
            <a:pPr lvl="1"/>
            <a:r>
              <a:rPr lang="en-IN" dirty="0"/>
              <a:t>If a-&gt;b and b-&gt;c, then a-&gt;c, i.e., “-&gt;” relation is transitive.</a:t>
            </a:r>
          </a:p>
          <a:p>
            <a:r>
              <a:rPr lang="en-IN" dirty="0"/>
              <a:t>In distributed systems, processes interact with each other and affect the outcome of events of processes.</a:t>
            </a:r>
          </a:p>
          <a:p>
            <a:r>
              <a:rPr lang="en-IN" dirty="0"/>
              <a:t>Past events influence future events and this influence among causally related events is referred to as </a:t>
            </a:r>
            <a:r>
              <a:rPr lang="en-IN" b="1" i="1" dirty="0">
                <a:solidFill>
                  <a:srgbClr val="FFFF00"/>
                </a:solidFill>
              </a:rPr>
              <a:t>causal affects</a:t>
            </a:r>
            <a:r>
              <a:rPr lang="en-IN" dirty="0"/>
              <a:t>.</a:t>
            </a:r>
          </a:p>
          <a:p>
            <a:endParaRPr lang="en-IN" dirty="0"/>
          </a:p>
        </p:txBody>
      </p:sp>
    </p:spTree>
    <p:extLst>
      <p:ext uri="{BB962C8B-B14F-4D97-AF65-F5344CB8AC3E}">
        <p14:creationId xmlns:p14="http://schemas.microsoft.com/office/powerpoint/2010/main" val="849014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 CAUSALLY RELATED EVENTS</a:t>
            </a:r>
          </a:p>
        </p:txBody>
      </p:sp>
      <p:sp>
        <p:nvSpPr>
          <p:cNvPr id="3" name="Content Placeholder 2"/>
          <p:cNvSpPr>
            <a:spLocks noGrp="1"/>
          </p:cNvSpPr>
          <p:nvPr>
            <p:ph idx="1"/>
          </p:nvPr>
        </p:nvSpPr>
        <p:spPr/>
        <p:txBody>
          <a:bodyPr/>
          <a:lstStyle/>
          <a:p>
            <a:r>
              <a:rPr lang="en-IN" dirty="0"/>
              <a:t>Event a causally affects event b if a-&gt;b.</a:t>
            </a:r>
          </a:p>
        </p:txBody>
      </p:sp>
    </p:spTree>
    <p:extLst>
      <p:ext uri="{BB962C8B-B14F-4D97-AF65-F5344CB8AC3E}">
        <p14:creationId xmlns:p14="http://schemas.microsoft.com/office/powerpoint/2010/main" val="39655370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r>
              <a:rPr lang="en-IN" dirty="0"/>
              <a:t>3. CONCURRENT EVENTS</a:t>
            </a:r>
          </a:p>
        </p:txBody>
      </p:sp>
      <p:sp>
        <p:nvSpPr>
          <p:cNvPr id="3" name="Content Placeholder 2"/>
          <p:cNvSpPr>
            <a:spLocks noGrp="1"/>
          </p:cNvSpPr>
          <p:nvPr>
            <p:ph idx="1"/>
          </p:nvPr>
        </p:nvSpPr>
        <p:spPr/>
        <p:txBody>
          <a:bodyPr/>
          <a:lstStyle/>
          <a:p>
            <a:r>
              <a:rPr lang="en-IN" dirty="0"/>
              <a:t>Two distinct events a and b are said to be concurrent (denoted by a||b) if a-&gt;b and b-&gt;a.</a:t>
            </a:r>
          </a:p>
          <a:p>
            <a:endParaRPr lang="en-IN" dirty="0"/>
          </a:p>
          <a:p>
            <a:r>
              <a:rPr lang="en-IN" dirty="0"/>
              <a:t>Concurrent events do not affect each other.</a:t>
            </a:r>
          </a:p>
          <a:p>
            <a:endParaRPr lang="en-IN" dirty="0"/>
          </a:p>
          <a:p>
            <a:r>
              <a:rPr lang="en-IN" dirty="0"/>
              <a:t>For two events and b in a system, either a-&gt;b, b-&gt;a, or a||b.</a:t>
            </a:r>
          </a:p>
        </p:txBody>
      </p:sp>
      <p:cxnSp>
        <p:nvCxnSpPr>
          <p:cNvPr id="5" name="Straight Connector 4"/>
          <p:cNvCxnSpPr/>
          <p:nvPr/>
        </p:nvCxnSpPr>
        <p:spPr>
          <a:xfrm flipH="1">
            <a:off x="10141527" y="831273"/>
            <a:ext cx="138546" cy="263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039091" y="1191491"/>
            <a:ext cx="138546" cy="263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2680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Space time diagram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7083" y="769938"/>
            <a:ext cx="9540972" cy="5334000"/>
          </a:xfrm>
        </p:spPr>
      </p:pic>
    </p:spTree>
    <p:extLst>
      <p:ext uri="{BB962C8B-B14F-4D97-AF65-F5344CB8AC3E}">
        <p14:creationId xmlns:p14="http://schemas.microsoft.com/office/powerpoint/2010/main" val="7769805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Lamport’s logical clock advances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0596" y="769938"/>
            <a:ext cx="9393946" cy="5334000"/>
          </a:xfrm>
        </p:spPr>
      </p:pic>
    </p:spTree>
    <p:extLst>
      <p:ext uri="{BB962C8B-B14F-4D97-AF65-F5344CB8AC3E}">
        <p14:creationId xmlns:p14="http://schemas.microsoft.com/office/powerpoint/2010/main" val="35598528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Causal ordering of messages</a:t>
            </a:r>
          </a:p>
        </p:txBody>
      </p:sp>
      <p:sp>
        <p:nvSpPr>
          <p:cNvPr id="3" name="Content Placeholder 2"/>
          <p:cNvSpPr>
            <a:spLocks noGrp="1"/>
          </p:cNvSpPr>
          <p:nvPr>
            <p:ph idx="1"/>
          </p:nvPr>
        </p:nvSpPr>
        <p:spPr/>
        <p:txBody>
          <a:bodyPr/>
          <a:lstStyle/>
          <a:p>
            <a:r>
              <a:rPr lang="en-IN" dirty="0"/>
              <a:t>Deals with the notion of maintaining the same causal relationship that holds among “message send” events with the corresponding “message receive” events</a:t>
            </a:r>
          </a:p>
          <a:p>
            <a:r>
              <a:rPr lang="en-IN" dirty="0"/>
              <a:t>If Send(M1)-&gt;Send(M2), then every recipient of both messages M1 and M2 must receive M1 before M2.</a:t>
            </a:r>
          </a:p>
          <a:p>
            <a:r>
              <a:rPr lang="en-IN" dirty="0"/>
              <a:t>There are two protocols to make use of vector clocks for the causal ordering.</a:t>
            </a:r>
          </a:p>
          <a:p>
            <a:pPr lvl="1"/>
            <a:r>
              <a:rPr lang="en-IN" dirty="0"/>
              <a:t>1. </a:t>
            </a:r>
            <a:r>
              <a:rPr lang="en-IN" dirty="0" err="1"/>
              <a:t>Briman</a:t>
            </a:r>
            <a:r>
              <a:rPr lang="en-IN" dirty="0"/>
              <a:t> – </a:t>
            </a:r>
            <a:r>
              <a:rPr lang="en-IN" dirty="0" err="1"/>
              <a:t>Schiper</a:t>
            </a:r>
            <a:r>
              <a:rPr lang="en-IN" dirty="0"/>
              <a:t> –Stephenson Protocol</a:t>
            </a:r>
          </a:p>
          <a:p>
            <a:pPr lvl="1"/>
            <a:r>
              <a:rPr lang="en-IN" dirty="0"/>
              <a:t>2. </a:t>
            </a:r>
            <a:r>
              <a:rPr lang="en-IN" dirty="0" err="1"/>
              <a:t>Schiper</a:t>
            </a:r>
            <a:r>
              <a:rPr lang="en-IN" dirty="0"/>
              <a:t> – </a:t>
            </a:r>
            <a:r>
              <a:rPr lang="en-IN" dirty="0" err="1"/>
              <a:t>Egglii</a:t>
            </a:r>
            <a:r>
              <a:rPr lang="en-IN" dirty="0"/>
              <a:t> – Sandoz Protocol</a:t>
            </a:r>
          </a:p>
          <a:p>
            <a:endParaRPr lang="en-IN" dirty="0"/>
          </a:p>
          <a:p>
            <a:endParaRPr lang="en-IN" dirty="0"/>
          </a:p>
        </p:txBody>
      </p:sp>
    </p:spTree>
    <p:extLst>
      <p:ext uri="{BB962C8B-B14F-4D97-AF65-F5344CB8AC3E}">
        <p14:creationId xmlns:p14="http://schemas.microsoft.com/office/powerpoint/2010/main" val="25442992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Birman</a:t>
            </a:r>
            <a:r>
              <a:rPr lang="en-IN" dirty="0"/>
              <a:t> </a:t>
            </a:r>
            <a:r>
              <a:rPr lang="en-IN" dirty="0" err="1"/>
              <a:t>Schiper</a:t>
            </a:r>
            <a:r>
              <a:rPr lang="en-IN" dirty="0"/>
              <a:t> Stephenson Protocol</a:t>
            </a:r>
          </a:p>
        </p:txBody>
      </p:sp>
      <p:sp>
        <p:nvSpPr>
          <p:cNvPr id="3" name="Content Placeholder 2"/>
          <p:cNvSpPr>
            <a:spLocks noGrp="1"/>
          </p:cNvSpPr>
          <p:nvPr>
            <p:ph idx="1"/>
          </p:nvPr>
        </p:nvSpPr>
        <p:spPr/>
        <p:txBody>
          <a:bodyPr>
            <a:normAutofit fontScale="92500" lnSpcReduction="20000"/>
          </a:bodyPr>
          <a:lstStyle/>
          <a:p>
            <a:r>
              <a:rPr lang="en-IN" dirty="0"/>
              <a:t>This </a:t>
            </a:r>
            <a:r>
              <a:rPr lang="en-IN" u="sng" dirty="0"/>
              <a:t>protocol</a:t>
            </a:r>
            <a:r>
              <a:rPr lang="en-IN" dirty="0"/>
              <a:t> is used to maintain the causal ordering of the messages.</a:t>
            </a:r>
          </a:p>
          <a:p>
            <a:r>
              <a:rPr lang="en-IN" dirty="0"/>
              <a:t> i.e. the message which is sent first should be received first. </a:t>
            </a:r>
          </a:p>
          <a:p>
            <a:r>
              <a:rPr lang="en-IN" dirty="0"/>
              <a:t>If send (M1)–&gt;send(M2) then for all processes which receive the messages M1 and M2 should receive M1 before M2.</a:t>
            </a:r>
          </a:p>
          <a:p>
            <a:pPr fontAlgn="base">
              <a:buNone/>
            </a:pPr>
            <a:r>
              <a:rPr lang="en-IN" sz="2600" b="1" dirty="0"/>
              <a:t>Features :</a:t>
            </a:r>
            <a:endParaRPr lang="en-IN" sz="2600" dirty="0"/>
          </a:p>
          <a:p>
            <a:pPr fontAlgn="base"/>
            <a:r>
              <a:rPr lang="en-IN" dirty="0"/>
              <a:t>Broadcast based messaging.</a:t>
            </a:r>
          </a:p>
          <a:p>
            <a:pPr fontAlgn="base"/>
            <a:r>
              <a:rPr lang="en-IN" dirty="0"/>
              <a:t>Size of the messages are small.</a:t>
            </a:r>
          </a:p>
          <a:p>
            <a:pPr fontAlgn="base"/>
            <a:r>
              <a:rPr lang="en-IN" dirty="0"/>
              <a:t>More no. of messages are sent.</a:t>
            </a:r>
          </a:p>
          <a:p>
            <a:pPr fontAlgn="base"/>
            <a:r>
              <a:rPr lang="en-IN" dirty="0"/>
              <a:t>Limited state information.</a:t>
            </a:r>
          </a:p>
          <a:p>
            <a:pPr fontAlgn="base">
              <a:buNone/>
            </a:pPr>
            <a:r>
              <a:rPr lang="en-IN" sz="2600" b="1" dirty="0"/>
              <a:t>Key Points :</a:t>
            </a:r>
            <a:endParaRPr lang="en-IN" sz="2600" dirty="0"/>
          </a:p>
          <a:p>
            <a:pPr fontAlgn="base"/>
            <a:r>
              <a:rPr lang="en-IN" dirty="0"/>
              <a:t>Each process increases its vector clock by 1 upon sending of messages.</a:t>
            </a:r>
          </a:p>
          <a:p>
            <a:pPr fontAlgn="base"/>
            <a:r>
              <a:rPr lang="en-IN" dirty="0"/>
              <a:t>Message is delivered to a process if the process has received all the messages preceding to it.</a:t>
            </a:r>
          </a:p>
          <a:p>
            <a:pPr fontAlgn="base"/>
            <a:r>
              <a:rPr lang="en-IN" dirty="0"/>
              <a:t>Else buffer the message.</a:t>
            </a:r>
          </a:p>
          <a:p>
            <a:pPr fontAlgn="base"/>
            <a:r>
              <a:rPr lang="en-IN" dirty="0"/>
              <a:t>Update the vector clock for the process.</a:t>
            </a:r>
          </a:p>
          <a:p>
            <a:endParaRPr lang="en-IN" dirty="0"/>
          </a:p>
          <a:p>
            <a:endParaRPr lang="en-IN" dirty="0"/>
          </a:p>
        </p:txBody>
      </p:sp>
    </p:spTree>
    <p:extLst>
      <p:ext uri="{BB962C8B-B14F-4D97-AF65-F5344CB8AC3E}">
        <p14:creationId xmlns:p14="http://schemas.microsoft.com/office/powerpoint/2010/main" val="25442992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Schiper</a:t>
            </a:r>
            <a:r>
              <a:rPr lang="en-IN" dirty="0"/>
              <a:t> – </a:t>
            </a:r>
            <a:r>
              <a:rPr lang="en-IN" dirty="0" err="1"/>
              <a:t>Egglii</a:t>
            </a:r>
            <a:r>
              <a:rPr lang="en-IN" dirty="0"/>
              <a:t> – Sandoz Protocol</a:t>
            </a:r>
          </a:p>
        </p:txBody>
      </p:sp>
      <p:sp>
        <p:nvSpPr>
          <p:cNvPr id="3" name="Content Placeholder 2"/>
          <p:cNvSpPr>
            <a:spLocks noGrp="1"/>
          </p:cNvSpPr>
          <p:nvPr>
            <p:ph idx="1"/>
          </p:nvPr>
        </p:nvSpPr>
        <p:spPr/>
        <p:txBody>
          <a:bodyPr>
            <a:normAutofit/>
          </a:bodyPr>
          <a:lstStyle/>
          <a:p>
            <a:r>
              <a:rPr lang="en-IN" dirty="0"/>
              <a:t>There are three basic principles to this algorithm:</a:t>
            </a:r>
          </a:p>
          <a:p>
            <a:r>
              <a:rPr lang="en-IN" dirty="0">
                <a:solidFill>
                  <a:srgbClr val="FFFF00"/>
                </a:solidFill>
              </a:rPr>
              <a:t>All messages are time stamped by the sending process.</a:t>
            </a:r>
          </a:p>
          <a:p>
            <a:pPr>
              <a:buNone/>
            </a:pPr>
            <a:r>
              <a:rPr lang="en-IN" b="1" dirty="0"/>
              <a:t>[Note: This time is separate from the global time talked about in the previous sections. Instead each element of the vector corresponds to the number of messages sent (including this one) to other processes.]</a:t>
            </a:r>
            <a:endParaRPr lang="en-IN" dirty="0"/>
          </a:p>
          <a:p>
            <a:r>
              <a:rPr lang="en-IN" dirty="0">
                <a:solidFill>
                  <a:srgbClr val="FFFF00"/>
                </a:solidFill>
              </a:rPr>
              <a:t>A message can not be delivered until:</a:t>
            </a:r>
          </a:p>
          <a:p>
            <a:pPr lvl="1"/>
            <a:r>
              <a:rPr lang="en-IN" dirty="0"/>
              <a:t>All the messages before this one have been delivered locally.</a:t>
            </a:r>
          </a:p>
          <a:p>
            <a:pPr lvl="1"/>
            <a:r>
              <a:rPr lang="en-IN" dirty="0"/>
              <a:t>All the other messages that have been sent out from the original </a:t>
            </a:r>
            <a:r>
              <a:rPr lang="en-IN" dirty="0" err="1"/>
              <a:t>processs</a:t>
            </a:r>
            <a:r>
              <a:rPr lang="en-IN" dirty="0"/>
              <a:t> has been accounted as delivered at the receiving process.</a:t>
            </a:r>
          </a:p>
          <a:p>
            <a:r>
              <a:rPr lang="en-IN" dirty="0">
                <a:solidFill>
                  <a:srgbClr val="FFFF00"/>
                </a:solidFill>
              </a:rPr>
              <a:t>When a message is delivered, the clock is updated.</a:t>
            </a:r>
          </a:p>
          <a:p>
            <a:r>
              <a:rPr lang="en-IN" dirty="0"/>
              <a:t>This protocol requires that the processes communicate through broadcast messages since this would ensure that only one message could be received at any one time (thus concurrently </a:t>
            </a:r>
            <a:r>
              <a:rPr lang="en-IN" dirty="0" err="1"/>
              <a:t>timestamped</a:t>
            </a:r>
            <a:r>
              <a:rPr lang="en-IN" dirty="0"/>
              <a:t> messages can be ordered).</a:t>
            </a:r>
          </a:p>
          <a:p>
            <a:endParaRPr lang="en-IN" dirty="0"/>
          </a:p>
        </p:txBody>
      </p:sp>
    </p:spTree>
    <p:extLst>
      <p:ext uri="{BB962C8B-B14F-4D97-AF65-F5344CB8AC3E}">
        <p14:creationId xmlns:p14="http://schemas.microsoft.com/office/powerpoint/2010/main" val="2544299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1" algn="ctr" rtl="0">
              <a:spcBef>
                <a:spcPct val="0"/>
              </a:spcBef>
            </a:pPr>
            <a:br>
              <a:rPr lang="en-IN" sz="2800" b="1" dirty="0">
                <a:latin typeface="+mj-lt"/>
              </a:rPr>
            </a:br>
            <a:r>
              <a:rPr lang="en-IN" sz="3100" b="1" kern="1200" dirty="0">
                <a:solidFill>
                  <a:schemeClr val="bg1"/>
                </a:solidFill>
                <a:latin typeface="+mn-lt"/>
                <a:ea typeface="+mj-ea"/>
                <a:cs typeface="+mj-cs"/>
              </a:rPr>
              <a:t>Kernel Approach </a:t>
            </a:r>
            <a:br>
              <a:rPr lang="en-IN" sz="3100" b="1" kern="1200" dirty="0">
                <a:solidFill>
                  <a:schemeClr val="bg1"/>
                </a:solidFill>
                <a:latin typeface="+mn-lt"/>
                <a:ea typeface="+mj-ea"/>
                <a:cs typeface="+mj-cs"/>
              </a:rPr>
            </a:br>
            <a:endParaRPr lang="en-IN" sz="3100" b="1" kern="1200" dirty="0">
              <a:solidFill>
                <a:schemeClr val="bg1"/>
              </a:solidFill>
              <a:latin typeface="+mn-lt"/>
              <a:ea typeface="+mj-ea"/>
              <a:cs typeface="+mj-cs"/>
            </a:endParaRPr>
          </a:p>
        </p:txBody>
      </p:sp>
      <p:pic>
        <p:nvPicPr>
          <p:cNvPr id="6" name="Picture 2"/>
          <p:cNvPicPr>
            <a:picLocks noChangeAspect="1" noChangeArrowheads="1"/>
          </p:cNvPicPr>
          <p:nvPr/>
        </p:nvPicPr>
        <p:blipFill>
          <a:blip r:embed="rId2"/>
          <a:srcRect/>
          <a:stretch>
            <a:fillRect/>
          </a:stretch>
        </p:blipFill>
        <p:spPr bwMode="auto">
          <a:xfrm>
            <a:off x="571461" y="1500174"/>
            <a:ext cx="11144328" cy="4500594"/>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A6920F6F-6323-47FE-BBC7-1DDA836C6A66}" type="slidenum">
              <a:rPr lang="en-IN" smtClean="0"/>
              <a:pPr/>
              <a:t>14</a:t>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6908"/>
          </a:xfrm>
        </p:spPr>
        <p:txBody>
          <a:bodyPr>
            <a:normAutofit/>
          </a:bodyPr>
          <a:lstStyle/>
          <a:p>
            <a:r>
              <a:rPr lang="en-IN" sz="2800" b="1" dirty="0"/>
              <a:t>Virtual Machine Approach</a:t>
            </a:r>
          </a:p>
        </p:txBody>
      </p:sp>
      <p:sp>
        <p:nvSpPr>
          <p:cNvPr id="5" name="Content Placeholder 4"/>
          <p:cNvSpPr>
            <a:spLocks noGrp="1"/>
          </p:cNvSpPr>
          <p:nvPr>
            <p:ph idx="1"/>
          </p:nvPr>
        </p:nvSpPr>
        <p:spPr>
          <a:xfrm>
            <a:off x="476211" y="1071546"/>
            <a:ext cx="11144328" cy="5643578"/>
          </a:xfrm>
        </p:spPr>
        <p:txBody>
          <a:bodyPr>
            <a:noAutofit/>
          </a:bodyPr>
          <a:lstStyle/>
          <a:p>
            <a:pPr algn="just"/>
            <a:r>
              <a:rPr lang="en-IN" sz="2200" i="1" dirty="0"/>
              <a:t>A virtual machine software layer on the hardware of the machine gives the illusion that all machine hardware (i.e. the processor, main memory, secondary storage..) is the sole disposal of each user.</a:t>
            </a:r>
          </a:p>
          <a:p>
            <a:pPr algn="just"/>
            <a:r>
              <a:rPr lang="en-IN" sz="2200" dirty="0"/>
              <a:t>The virtual machine software creates this illusion by appropriately </a:t>
            </a:r>
            <a:r>
              <a:rPr lang="en-IN" sz="2200" b="1" dirty="0"/>
              <a:t>time-multiplexing the system resources </a:t>
            </a:r>
            <a:r>
              <a:rPr lang="en-IN" sz="2200" dirty="0"/>
              <a:t>among all the users of the machine.</a:t>
            </a:r>
          </a:p>
          <a:p>
            <a:pPr algn="just"/>
            <a:r>
              <a:rPr lang="en-IN" sz="2200" dirty="0"/>
              <a:t>Virtual machine is a </a:t>
            </a:r>
            <a:r>
              <a:rPr lang="en-IN" sz="2200" b="1" dirty="0"/>
              <a:t>copy</a:t>
            </a:r>
            <a:r>
              <a:rPr lang="en-IN" sz="2200" dirty="0"/>
              <a:t> of the bare hardware of the system.</a:t>
            </a:r>
          </a:p>
          <a:p>
            <a:pPr algn="just"/>
            <a:r>
              <a:rPr lang="en-IN" sz="2200" dirty="0"/>
              <a:t>A user can also run a single-user operating system on this virtual machine.</a:t>
            </a:r>
          </a:p>
          <a:p>
            <a:pPr algn="just"/>
            <a:r>
              <a:rPr lang="en-IN" sz="2200" dirty="0"/>
              <a:t>The virtual machine concept provides flexibility in that it allows different operating systems to run on different virtual machines.</a:t>
            </a:r>
          </a:p>
          <a:p>
            <a:pPr algn="just"/>
            <a:r>
              <a:rPr lang="en-IN" sz="2200" dirty="0"/>
              <a:t>This concept does not interfere with other users of the machine.</a:t>
            </a:r>
          </a:p>
          <a:p>
            <a:pPr algn="just"/>
            <a:r>
              <a:rPr lang="en-IN" sz="2200" dirty="0"/>
              <a:t>Virtual machine software is </a:t>
            </a:r>
            <a:r>
              <a:rPr lang="en-IN" sz="2200" b="1" dirty="0"/>
              <a:t>huge and complex.</a:t>
            </a:r>
          </a:p>
          <a:p>
            <a:pPr algn="just"/>
            <a:r>
              <a:rPr lang="en-IN" sz="2200" dirty="0"/>
              <a:t>Example : IBM 370 system with the virtual machine software VM/370.</a:t>
            </a:r>
          </a:p>
        </p:txBody>
      </p:sp>
      <p:sp>
        <p:nvSpPr>
          <p:cNvPr id="7" name="Slide Number Placeholder 6"/>
          <p:cNvSpPr>
            <a:spLocks noGrp="1"/>
          </p:cNvSpPr>
          <p:nvPr>
            <p:ph type="sldNum" sz="quarter" idx="12"/>
          </p:nvPr>
        </p:nvSpPr>
        <p:spPr/>
        <p:txBody>
          <a:bodyPr/>
          <a:lstStyle/>
          <a:p>
            <a:fld id="{A6920F6F-6323-47FE-BBC7-1DDA836C6A66}" type="slidenum">
              <a:rPr lang="en-IN" smtClean="0"/>
              <a:pPr/>
              <a:t>15</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2800" b="1" dirty="0"/>
              <a:t>Virtual Machine Approach</a:t>
            </a:r>
          </a:p>
        </p:txBody>
      </p:sp>
      <p:sp>
        <p:nvSpPr>
          <p:cNvPr id="5" name="Content Placeholder 4"/>
          <p:cNvSpPr>
            <a:spLocks noGrp="1"/>
          </p:cNvSpPr>
          <p:nvPr>
            <p:ph idx="1"/>
          </p:nvPr>
        </p:nvSpPr>
        <p:spPr/>
        <p:txBody>
          <a:bodyPr>
            <a:normAutofit/>
          </a:bodyPr>
          <a:lstStyle/>
          <a:p>
            <a:r>
              <a:rPr lang="en-IN" sz="2700" dirty="0"/>
              <a:t>Illusion of multiple instances of hardware</a:t>
            </a:r>
          </a:p>
        </p:txBody>
      </p:sp>
      <p:pic>
        <p:nvPicPr>
          <p:cNvPr id="6" name="Picture 2"/>
          <p:cNvPicPr>
            <a:picLocks noChangeAspect="1" noChangeArrowheads="1"/>
          </p:cNvPicPr>
          <p:nvPr/>
        </p:nvPicPr>
        <p:blipFill>
          <a:blip r:embed="rId2"/>
          <a:srcRect/>
          <a:stretch>
            <a:fillRect/>
          </a:stretch>
        </p:blipFill>
        <p:spPr bwMode="auto">
          <a:xfrm>
            <a:off x="571461" y="2714620"/>
            <a:ext cx="11051819" cy="2786082"/>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A6920F6F-6323-47FE-BBC7-1DDA836C6A66}" type="slidenum">
              <a:rPr lang="en-IN" smtClean="0"/>
              <a:pPr/>
              <a:t>16</a:t>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Advanced Operating Systems</a:t>
            </a:r>
          </a:p>
        </p:txBody>
      </p:sp>
      <p:sp>
        <p:nvSpPr>
          <p:cNvPr id="3" name="Content Placeholder 2"/>
          <p:cNvSpPr>
            <a:spLocks noGrp="1"/>
          </p:cNvSpPr>
          <p:nvPr>
            <p:ph idx="1"/>
          </p:nvPr>
        </p:nvSpPr>
        <p:spPr/>
        <p:txBody>
          <a:bodyPr/>
          <a:lstStyle/>
          <a:p>
            <a:r>
              <a:rPr lang="en-IN" dirty="0"/>
              <a:t>The impetus for advanced operating systems has from 2 dimensions.</a:t>
            </a:r>
          </a:p>
          <a:p>
            <a:pPr marL="457200" lvl="1" indent="0">
              <a:buNone/>
            </a:pPr>
            <a:r>
              <a:rPr lang="en-IN" dirty="0"/>
              <a:t>1. it has come from advanced operating systems of multicomputer systems and is driven by a wide variety of high-speed </a:t>
            </a:r>
            <a:r>
              <a:rPr lang="en-IN" dirty="0">
                <a:solidFill>
                  <a:srgbClr val="FFFF00"/>
                </a:solidFill>
              </a:rPr>
              <a:t>architectures</a:t>
            </a:r>
          </a:p>
          <a:p>
            <a:pPr marL="457200" lvl="1" indent="0">
              <a:buNone/>
            </a:pPr>
            <a:r>
              <a:rPr lang="en-IN" dirty="0"/>
              <a:t>2. advanced operating systems driven by </a:t>
            </a:r>
            <a:r>
              <a:rPr lang="en-IN" dirty="0">
                <a:solidFill>
                  <a:srgbClr val="FFFF00"/>
                </a:solidFill>
              </a:rPr>
              <a:t>applications</a:t>
            </a:r>
          </a:p>
          <a:p>
            <a:pPr marL="0" indent="0">
              <a:buNone/>
            </a:pPr>
            <a:r>
              <a:rPr lang="en-IN" b="1" dirty="0">
                <a:solidFill>
                  <a:srgbClr val="FFFF00"/>
                </a:solidFill>
              </a:rPr>
              <a:t>Types</a:t>
            </a:r>
          </a:p>
          <a:p>
            <a:pPr marL="914400" lvl="1" indent="-457200">
              <a:buFont typeface="+mj-lt"/>
              <a:buAutoNum type="arabicPeriod"/>
            </a:pPr>
            <a:r>
              <a:rPr lang="en-IN" dirty="0"/>
              <a:t>Distributed operating systems</a:t>
            </a:r>
          </a:p>
          <a:p>
            <a:pPr marL="914400" lvl="1" indent="-457200">
              <a:buFont typeface="+mj-lt"/>
              <a:buAutoNum type="arabicPeriod"/>
            </a:pPr>
            <a:r>
              <a:rPr lang="en-IN" dirty="0"/>
              <a:t>Multiprocessor operating systems</a:t>
            </a:r>
          </a:p>
          <a:p>
            <a:pPr marL="914400" lvl="1" indent="-457200">
              <a:buFont typeface="+mj-lt"/>
              <a:buAutoNum type="arabicPeriod"/>
            </a:pPr>
            <a:r>
              <a:rPr lang="en-IN" dirty="0"/>
              <a:t>Database operating systems</a:t>
            </a:r>
          </a:p>
          <a:p>
            <a:pPr marL="914400" lvl="1" indent="-457200">
              <a:buFont typeface="+mj-lt"/>
              <a:buAutoNum type="arabicPeriod"/>
            </a:pPr>
            <a:r>
              <a:rPr lang="en-IN" dirty="0"/>
              <a:t>Real-time operating systems</a:t>
            </a:r>
          </a:p>
          <a:p>
            <a:pPr marL="914400" lvl="1" indent="-457200">
              <a:buFont typeface="+mj-lt"/>
              <a:buAutoNum type="arabicPeriod"/>
            </a:pPr>
            <a:endParaRPr lang="en-IN" dirty="0"/>
          </a:p>
          <a:p>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17</a:t>
            </a:fld>
            <a:endParaRPr lang="en-IN"/>
          </a:p>
        </p:txBody>
      </p:sp>
    </p:spTree>
    <p:extLst>
      <p:ext uri="{BB962C8B-B14F-4D97-AF65-F5344CB8AC3E}">
        <p14:creationId xmlns:p14="http://schemas.microsoft.com/office/powerpoint/2010/main" val="36445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190" y="683719"/>
            <a:ext cx="10515600" cy="407607"/>
          </a:xfrm>
        </p:spPr>
        <p:txBody>
          <a:bodyPr>
            <a:normAutofit fontScale="90000"/>
          </a:bodyPr>
          <a:lstStyle/>
          <a:p>
            <a:r>
              <a:rPr lang="en-IN" sz="3200" dirty="0"/>
              <a:t>Types of Advanced Operating Systems</a:t>
            </a:r>
          </a:p>
        </p:txBody>
      </p:sp>
      <p:pic>
        <p:nvPicPr>
          <p:cNvPr id="1026" name="Picture 2"/>
          <p:cNvPicPr>
            <a:picLocks noGrp="1" noChangeAspect="1" noChangeArrowheads="1"/>
          </p:cNvPicPr>
          <p:nvPr>
            <p:ph idx="1"/>
          </p:nvPr>
        </p:nvPicPr>
        <p:blipFill>
          <a:blip r:embed="rId2"/>
          <a:srcRect/>
          <a:stretch>
            <a:fillRect/>
          </a:stretch>
        </p:blipFill>
        <p:spPr bwMode="auto">
          <a:xfrm>
            <a:off x="1047715" y="1571612"/>
            <a:ext cx="9974411" cy="4000528"/>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0626A560-D43F-4E42-9E25-CE5313D6E885}" type="slidenum">
              <a:rPr lang="en-IN" smtClean="0"/>
              <a:pPr/>
              <a:t>18</a:t>
            </a:fld>
            <a:endParaRPr lang="en-IN"/>
          </a:p>
        </p:txBody>
      </p:sp>
    </p:spTree>
    <p:extLst>
      <p:ext uri="{BB962C8B-B14F-4D97-AF65-F5344CB8AC3E}">
        <p14:creationId xmlns:p14="http://schemas.microsoft.com/office/powerpoint/2010/main" val="36445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51" y="443876"/>
            <a:ext cx="10515600" cy="407607"/>
          </a:xfrm>
        </p:spPr>
        <p:txBody>
          <a:bodyPr/>
          <a:lstStyle/>
          <a:p>
            <a:r>
              <a:rPr lang="en-IN" dirty="0"/>
              <a:t>1. Distributed operating systems</a:t>
            </a:r>
          </a:p>
        </p:txBody>
      </p:sp>
      <p:sp>
        <p:nvSpPr>
          <p:cNvPr id="3" name="Content Placeholder 2"/>
          <p:cNvSpPr>
            <a:spLocks noGrp="1"/>
          </p:cNvSpPr>
          <p:nvPr>
            <p:ph idx="1"/>
          </p:nvPr>
        </p:nvSpPr>
        <p:spPr>
          <a:xfrm>
            <a:off x="541986" y="1289154"/>
            <a:ext cx="10811814" cy="4815431"/>
          </a:xfrm>
        </p:spPr>
        <p:txBody>
          <a:bodyPr/>
          <a:lstStyle/>
          <a:p>
            <a:pPr algn="just"/>
            <a:r>
              <a:rPr lang="en-IN" dirty="0"/>
              <a:t>Are operating systems </a:t>
            </a:r>
            <a:r>
              <a:rPr lang="en-IN" dirty="0">
                <a:solidFill>
                  <a:srgbClr val="FFFF00"/>
                </a:solidFill>
              </a:rPr>
              <a:t>for a network of autonomous computers </a:t>
            </a:r>
            <a:r>
              <a:rPr lang="en-IN" dirty="0"/>
              <a:t>connected by a communication network.</a:t>
            </a:r>
          </a:p>
          <a:p>
            <a:pPr algn="just"/>
            <a:r>
              <a:rPr lang="en-IN" dirty="0"/>
              <a:t>Controls and manages the hardware and software resources of a distributed system such that its users view the entire system as a powerful monolithic computer system.</a:t>
            </a:r>
          </a:p>
          <a:p>
            <a:pPr algn="just"/>
            <a:r>
              <a:rPr lang="en-IN" dirty="0"/>
              <a:t>When a program is executed in a distributed system, the user is not aware of where the program is executed or of the location of the resources accessed.</a:t>
            </a:r>
          </a:p>
          <a:p>
            <a:pPr algn="just"/>
            <a:r>
              <a:rPr lang="en-IN" dirty="0"/>
              <a:t>Practical issues:</a:t>
            </a:r>
          </a:p>
          <a:p>
            <a:pPr algn="just">
              <a:buNone/>
            </a:pPr>
            <a:r>
              <a:rPr lang="en-IN" dirty="0"/>
              <a:t>		- lack of shared memory </a:t>
            </a:r>
          </a:p>
          <a:p>
            <a:pPr algn="just">
              <a:buNone/>
            </a:pPr>
            <a:r>
              <a:rPr lang="en-IN" dirty="0"/>
              <a:t>		- lack of global clock </a:t>
            </a:r>
          </a:p>
          <a:p>
            <a:pPr algn="just">
              <a:buNone/>
            </a:pPr>
            <a:r>
              <a:rPr lang="en-IN" dirty="0"/>
              <a:t>		- unpredictable communication delays.</a:t>
            </a:r>
          </a:p>
          <a:p>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19</a:t>
            </a:fld>
            <a:endParaRPr lang="en-IN"/>
          </a:p>
        </p:txBody>
      </p:sp>
    </p:spTree>
    <p:extLst>
      <p:ext uri="{BB962C8B-B14F-4D97-AF65-F5344CB8AC3E}">
        <p14:creationId xmlns:p14="http://schemas.microsoft.com/office/powerpoint/2010/main" val="170048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6703"/>
            <a:ext cx="10515600" cy="618177"/>
          </a:xfrm>
        </p:spPr>
        <p:txBody>
          <a:bodyPr/>
          <a:lstStyle/>
          <a:p>
            <a:r>
              <a:rPr lang="en-IN" sz="4000" dirty="0"/>
              <a:t>Contents</a:t>
            </a:r>
          </a:p>
        </p:txBody>
      </p:sp>
      <p:sp>
        <p:nvSpPr>
          <p:cNvPr id="3" name="Content Placeholder 2"/>
          <p:cNvSpPr>
            <a:spLocks noGrp="1"/>
          </p:cNvSpPr>
          <p:nvPr>
            <p:ph idx="1"/>
          </p:nvPr>
        </p:nvSpPr>
        <p:spPr>
          <a:xfrm>
            <a:off x="541986" y="1219200"/>
            <a:ext cx="10811814" cy="4885386"/>
          </a:xfrm>
        </p:spPr>
        <p:txBody>
          <a:bodyPr>
            <a:normAutofit fontScale="92500"/>
          </a:bodyPr>
          <a:lstStyle/>
          <a:p>
            <a:pPr algn="just"/>
            <a:r>
              <a:rPr lang="en-US" b="1" dirty="0"/>
              <a:t>Overview</a:t>
            </a:r>
            <a:r>
              <a:rPr lang="en-US" dirty="0"/>
              <a:t>:	Functions of Operating System– Design Approaches – Types of Advanced Operating Systems.</a:t>
            </a:r>
          </a:p>
          <a:p>
            <a:pPr algn="just"/>
            <a:endParaRPr lang="en-IN" dirty="0"/>
          </a:p>
          <a:p>
            <a:pPr algn="just"/>
            <a:r>
              <a:rPr lang="en-US" b="1" dirty="0"/>
              <a:t>Synchronization Mechanisms</a:t>
            </a:r>
            <a:r>
              <a:rPr lang="en-US" dirty="0"/>
              <a:t>: Concept of Processes and Threads –The Critical Section Problem – Other Synchronization Problems:– Monitor –</a:t>
            </a:r>
            <a:r>
              <a:rPr lang="en-US" dirty="0" err="1"/>
              <a:t>Serializer</a:t>
            </a:r>
            <a:r>
              <a:rPr lang="en-US" dirty="0"/>
              <a:t> – Path Expressions. </a:t>
            </a:r>
          </a:p>
          <a:p>
            <a:pPr algn="just"/>
            <a:endParaRPr lang="en-IN" dirty="0"/>
          </a:p>
          <a:p>
            <a:pPr algn="just"/>
            <a:r>
              <a:rPr lang="en-US" b="1" dirty="0"/>
              <a:t>Distributed Operating Systems</a:t>
            </a:r>
            <a:r>
              <a:rPr lang="en-US" dirty="0"/>
              <a:t>:- Issues in Distributed Operating System – Communication Networks And Primitives </a:t>
            </a:r>
            <a:r>
              <a:rPr lang="en-US" dirty="0" err="1"/>
              <a:t>Lamport’s</a:t>
            </a:r>
            <a:r>
              <a:rPr lang="en-US" dirty="0"/>
              <a:t> Logical clocks – Causal Ordering of Messages. </a:t>
            </a:r>
          </a:p>
          <a:p>
            <a:endParaRPr lang="en-US" dirty="0"/>
          </a:p>
          <a:p>
            <a:pPr marL="457200" lvl="1" indent="0">
              <a:buNone/>
            </a:pPr>
            <a:r>
              <a:rPr lang="en-US" dirty="0">
                <a:solidFill>
                  <a:srgbClr val="FFFF00"/>
                </a:solidFill>
              </a:rPr>
              <a:t>(</a:t>
            </a:r>
            <a:r>
              <a:rPr lang="en-US" dirty="0" err="1">
                <a:solidFill>
                  <a:srgbClr val="FFFF00"/>
                </a:solidFill>
              </a:rPr>
              <a:t>Mukesh</a:t>
            </a:r>
            <a:r>
              <a:rPr lang="en-US" dirty="0">
                <a:solidFill>
                  <a:srgbClr val="FFFF00"/>
                </a:solidFill>
              </a:rPr>
              <a:t> </a:t>
            </a:r>
            <a:r>
              <a:rPr lang="en-US" dirty="0" err="1">
                <a:solidFill>
                  <a:srgbClr val="FFFF00"/>
                </a:solidFill>
              </a:rPr>
              <a:t>Singhal</a:t>
            </a:r>
            <a:r>
              <a:rPr lang="en-US" dirty="0">
                <a:solidFill>
                  <a:srgbClr val="FFFF00"/>
                </a:solidFill>
              </a:rPr>
              <a:t> and </a:t>
            </a:r>
            <a:r>
              <a:rPr lang="en-US" dirty="0" err="1">
                <a:solidFill>
                  <a:srgbClr val="FFFF00"/>
                </a:solidFill>
              </a:rPr>
              <a:t>Niranjan</a:t>
            </a:r>
            <a:r>
              <a:rPr lang="en-US" dirty="0">
                <a:solidFill>
                  <a:srgbClr val="FFFF00"/>
                </a:solidFill>
              </a:rPr>
              <a:t> G. Shivaratri, “</a:t>
            </a:r>
            <a:r>
              <a:rPr lang="en-US" b="1" i="1" dirty="0">
                <a:solidFill>
                  <a:srgbClr val="FFFF00"/>
                </a:solidFill>
              </a:rPr>
              <a:t>Advanced Concepts in Operating Systems </a:t>
            </a:r>
            <a:r>
              <a:rPr lang="en-US" dirty="0">
                <a:solidFill>
                  <a:srgbClr val="FFFF00"/>
                </a:solidFill>
              </a:rPr>
              <a:t>– Distributed, Database, and Multiprocessor Operating Systems”, Tata McGraw-Hill, 2001.)</a:t>
            </a:r>
            <a:endParaRPr lang="en-IN" dirty="0">
              <a:solidFill>
                <a:srgbClr val="FFFF00"/>
              </a:solidFill>
            </a:endParaRPr>
          </a:p>
          <a:p>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2</a:t>
            </a:fld>
            <a:endParaRPr lang="en-IN"/>
          </a:p>
        </p:txBody>
      </p:sp>
    </p:spTree>
    <p:extLst>
      <p:ext uri="{BB962C8B-B14F-4D97-AF65-F5344CB8AC3E}">
        <p14:creationId xmlns:p14="http://schemas.microsoft.com/office/powerpoint/2010/main" val="1932833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161" y="443876"/>
            <a:ext cx="10515600" cy="407607"/>
          </a:xfrm>
        </p:spPr>
        <p:txBody>
          <a:bodyPr/>
          <a:lstStyle/>
          <a:p>
            <a:r>
              <a:rPr lang="en-IN" dirty="0"/>
              <a:t>2. Multiprocessor operating systems </a:t>
            </a:r>
          </a:p>
        </p:txBody>
      </p:sp>
      <p:sp>
        <p:nvSpPr>
          <p:cNvPr id="3" name="Content Placeholder 2"/>
          <p:cNvSpPr>
            <a:spLocks noGrp="1"/>
          </p:cNvSpPr>
          <p:nvPr>
            <p:ph idx="1"/>
          </p:nvPr>
        </p:nvSpPr>
        <p:spPr>
          <a:xfrm>
            <a:off x="541986" y="1229193"/>
            <a:ext cx="10811814" cy="4875392"/>
          </a:xfrm>
        </p:spPr>
        <p:txBody>
          <a:bodyPr/>
          <a:lstStyle/>
          <a:p>
            <a:pPr algn="just"/>
            <a:r>
              <a:rPr lang="en-IN" dirty="0"/>
              <a:t>Consists of </a:t>
            </a:r>
            <a:r>
              <a:rPr lang="en-IN" dirty="0">
                <a:solidFill>
                  <a:srgbClr val="FFFF00"/>
                </a:solidFill>
              </a:rPr>
              <a:t>a set of processors </a:t>
            </a:r>
            <a:r>
              <a:rPr lang="en-IN" dirty="0"/>
              <a:t>that </a:t>
            </a:r>
            <a:r>
              <a:rPr lang="en-IN" dirty="0">
                <a:solidFill>
                  <a:srgbClr val="FFFF00"/>
                </a:solidFill>
              </a:rPr>
              <a:t>shares </a:t>
            </a:r>
            <a:r>
              <a:rPr lang="en-IN" dirty="0"/>
              <a:t>a set of physical memory blocks over interconnection network.</a:t>
            </a:r>
          </a:p>
          <a:p>
            <a:pPr algn="just"/>
            <a:r>
              <a:rPr lang="en-IN" dirty="0"/>
              <a:t>Is  a tightly coupled system where the processors share an address space.</a:t>
            </a:r>
          </a:p>
          <a:p>
            <a:pPr algn="just"/>
            <a:r>
              <a:rPr lang="en-IN" dirty="0"/>
              <a:t>Controls and manages the hardware and software resources such that users view the system as a </a:t>
            </a:r>
            <a:r>
              <a:rPr lang="en-IN" dirty="0">
                <a:solidFill>
                  <a:srgbClr val="FFFF00"/>
                </a:solidFill>
              </a:rPr>
              <a:t>powerful uniprocessor system</a:t>
            </a:r>
          </a:p>
          <a:p>
            <a:pPr algn="just"/>
            <a:r>
              <a:rPr lang="en-IN" dirty="0"/>
              <a:t>User is not aware of the presence of multiple processors and the interconnection network</a:t>
            </a:r>
          </a:p>
          <a:p>
            <a:r>
              <a:rPr lang="en-IN" dirty="0"/>
              <a:t>Practical issues: </a:t>
            </a:r>
          </a:p>
          <a:p>
            <a:pPr>
              <a:buNone/>
            </a:pPr>
            <a:r>
              <a:rPr lang="en-IN" dirty="0"/>
              <a:t>		- increased complexity of synchronization, scheduling, memory management, protection and security.</a:t>
            </a:r>
          </a:p>
          <a:p>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20</a:t>
            </a:fld>
            <a:endParaRPr lang="en-IN"/>
          </a:p>
        </p:txBody>
      </p:sp>
    </p:spTree>
    <p:extLst>
      <p:ext uri="{BB962C8B-B14F-4D97-AF65-F5344CB8AC3E}">
        <p14:creationId xmlns:p14="http://schemas.microsoft.com/office/powerpoint/2010/main" val="2348800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161" y="443876"/>
            <a:ext cx="10515600" cy="407607"/>
          </a:xfrm>
        </p:spPr>
        <p:txBody>
          <a:bodyPr/>
          <a:lstStyle/>
          <a:p>
            <a:r>
              <a:rPr lang="en-IN" dirty="0"/>
              <a:t>2. Multiprocessor operating systems </a:t>
            </a:r>
          </a:p>
        </p:txBody>
      </p:sp>
      <p:pic>
        <p:nvPicPr>
          <p:cNvPr id="1026" name="Picture 2"/>
          <p:cNvPicPr>
            <a:picLocks noGrp="1" noChangeAspect="1" noChangeArrowheads="1"/>
          </p:cNvPicPr>
          <p:nvPr>
            <p:ph idx="1"/>
          </p:nvPr>
        </p:nvPicPr>
        <p:blipFill>
          <a:blip r:embed="rId3"/>
          <a:srcRect/>
          <a:stretch>
            <a:fillRect/>
          </a:stretch>
        </p:blipFill>
        <p:spPr bwMode="auto">
          <a:xfrm>
            <a:off x="861468" y="1628981"/>
            <a:ext cx="10347429" cy="4467018"/>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0626A560-D43F-4E42-9E25-CE5313D6E885}" type="slidenum">
              <a:rPr lang="en-IN" smtClean="0"/>
              <a:pPr/>
              <a:t>21</a:t>
            </a:fld>
            <a:endParaRPr lang="en-IN"/>
          </a:p>
        </p:txBody>
      </p:sp>
    </p:spTree>
    <p:extLst>
      <p:ext uri="{BB962C8B-B14F-4D97-AF65-F5344CB8AC3E}">
        <p14:creationId xmlns:p14="http://schemas.microsoft.com/office/powerpoint/2010/main" val="2348800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76158"/>
            <a:ext cx="10515600" cy="407607"/>
          </a:xfrm>
        </p:spPr>
        <p:txBody>
          <a:bodyPr/>
          <a:lstStyle/>
          <a:p>
            <a:r>
              <a:rPr lang="en-IN" dirty="0"/>
              <a:t>3. Database operating systems</a:t>
            </a:r>
          </a:p>
        </p:txBody>
      </p:sp>
      <p:sp>
        <p:nvSpPr>
          <p:cNvPr id="3" name="Content Placeholder 2"/>
          <p:cNvSpPr>
            <a:spLocks noGrp="1"/>
          </p:cNvSpPr>
          <p:nvPr>
            <p:ph idx="1"/>
          </p:nvPr>
        </p:nvSpPr>
        <p:spPr>
          <a:xfrm>
            <a:off x="541986" y="1314990"/>
            <a:ext cx="10811814" cy="5335028"/>
          </a:xfrm>
        </p:spPr>
        <p:txBody>
          <a:bodyPr/>
          <a:lstStyle/>
          <a:p>
            <a:r>
              <a:rPr lang="en-IN" dirty="0"/>
              <a:t>Must support </a:t>
            </a:r>
          </a:p>
          <a:p>
            <a:pPr marL="914400" lvl="1" indent="-457200">
              <a:buFont typeface="+mj-lt"/>
              <a:buAutoNum type="arabicPeriod"/>
            </a:pPr>
            <a:r>
              <a:rPr lang="en-IN" dirty="0"/>
              <a:t>the concept of</a:t>
            </a:r>
            <a:r>
              <a:rPr lang="en-IN" dirty="0">
                <a:solidFill>
                  <a:srgbClr val="FFFF00"/>
                </a:solidFill>
              </a:rPr>
              <a:t> transaction</a:t>
            </a:r>
            <a:r>
              <a:rPr lang="en-IN" dirty="0"/>
              <a:t>, operations to store, retrieve, and manipulate a large volume of data efficiently</a:t>
            </a:r>
          </a:p>
          <a:p>
            <a:pPr marL="914400" lvl="1" indent="-457200">
              <a:buFont typeface="+mj-lt"/>
              <a:buAutoNum type="arabicPeriod"/>
            </a:pPr>
            <a:r>
              <a:rPr lang="en-IN" dirty="0"/>
              <a:t>Primitives for concurrency control and system failure recovery</a:t>
            </a:r>
          </a:p>
          <a:p>
            <a:r>
              <a:rPr lang="en-IN" dirty="0"/>
              <a:t>Must have </a:t>
            </a:r>
            <a:r>
              <a:rPr lang="en-IN" dirty="0">
                <a:solidFill>
                  <a:srgbClr val="FFFF00"/>
                </a:solidFill>
              </a:rPr>
              <a:t>buffer management system </a:t>
            </a:r>
            <a:r>
              <a:rPr lang="en-IN" dirty="0"/>
              <a:t>to store temporary data and data retrieved from secondary storage</a:t>
            </a:r>
          </a:p>
          <a:p>
            <a:endParaRPr lang="en-IN" dirty="0"/>
          </a:p>
          <a:p>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22</a:t>
            </a:fld>
            <a:endParaRPr lang="en-IN"/>
          </a:p>
        </p:txBody>
      </p:sp>
    </p:spTree>
    <p:extLst>
      <p:ext uri="{BB962C8B-B14F-4D97-AF65-F5344CB8AC3E}">
        <p14:creationId xmlns:p14="http://schemas.microsoft.com/office/powerpoint/2010/main" val="2136960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368" y="608242"/>
            <a:ext cx="10515600" cy="407607"/>
          </a:xfrm>
        </p:spPr>
        <p:txBody>
          <a:bodyPr/>
          <a:lstStyle/>
          <a:p>
            <a:r>
              <a:rPr lang="en-IN" dirty="0"/>
              <a:t>4. Real-time operating systems</a:t>
            </a:r>
          </a:p>
        </p:txBody>
      </p:sp>
      <p:sp>
        <p:nvSpPr>
          <p:cNvPr id="3" name="Content Placeholder 2"/>
          <p:cNvSpPr>
            <a:spLocks noGrp="1"/>
          </p:cNvSpPr>
          <p:nvPr>
            <p:ph idx="1"/>
          </p:nvPr>
        </p:nvSpPr>
        <p:spPr>
          <a:xfrm>
            <a:off x="638239" y="1522972"/>
            <a:ext cx="10811814" cy="5335028"/>
          </a:xfrm>
        </p:spPr>
        <p:txBody>
          <a:bodyPr/>
          <a:lstStyle/>
          <a:p>
            <a:pPr algn="just"/>
            <a:r>
              <a:rPr lang="en-IN" dirty="0"/>
              <a:t>Jobs have completion deadlines</a:t>
            </a:r>
          </a:p>
          <a:p>
            <a:pPr algn="just"/>
            <a:r>
              <a:rPr lang="en-IN" dirty="0"/>
              <a:t>Major issue in the design is the </a:t>
            </a:r>
            <a:r>
              <a:rPr lang="en-IN" dirty="0">
                <a:solidFill>
                  <a:srgbClr val="FFFF00"/>
                </a:solidFill>
              </a:rPr>
              <a:t>scheduling of jobs </a:t>
            </a:r>
            <a:r>
              <a:rPr lang="en-IN" dirty="0"/>
              <a:t>in such a way that a maximum number of jobs satisfy their deadlines. Other issue include </a:t>
            </a:r>
            <a:r>
              <a:rPr lang="en-IN" dirty="0">
                <a:solidFill>
                  <a:srgbClr val="FFFF00"/>
                </a:solidFill>
              </a:rPr>
              <a:t>designing languages and primitives to effectively prepare and execute a job schedule</a:t>
            </a:r>
          </a:p>
        </p:txBody>
      </p:sp>
      <p:sp>
        <p:nvSpPr>
          <p:cNvPr id="5" name="Slide Number Placeholder 4"/>
          <p:cNvSpPr>
            <a:spLocks noGrp="1"/>
          </p:cNvSpPr>
          <p:nvPr>
            <p:ph type="sldNum" sz="quarter" idx="12"/>
          </p:nvPr>
        </p:nvSpPr>
        <p:spPr/>
        <p:txBody>
          <a:bodyPr/>
          <a:lstStyle/>
          <a:p>
            <a:fld id="{0626A560-D43F-4E42-9E25-CE5313D6E885}" type="slidenum">
              <a:rPr lang="en-IN" smtClean="0"/>
              <a:pPr/>
              <a:t>23</a:t>
            </a:fld>
            <a:endParaRPr lang="en-IN"/>
          </a:p>
        </p:txBody>
      </p:sp>
    </p:spTree>
    <p:extLst>
      <p:ext uri="{BB962C8B-B14F-4D97-AF65-F5344CB8AC3E}">
        <p14:creationId xmlns:p14="http://schemas.microsoft.com/office/powerpoint/2010/main" val="1111451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sz="4000" dirty="0"/>
              <a:t>Synchronization Mechanisms</a:t>
            </a:r>
            <a:endParaRPr lang="en-IN" sz="4000"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24</a:t>
            </a:fld>
            <a:endParaRPr lang="en-IN"/>
          </a:p>
        </p:txBody>
      </p:sp>
    </p:spTree>
    <p:extLst>
      <p:ext uri="{BB962C8B-B14F-4D97-AF65-F5344CB8AC3E}">
        <p14:creationId xmlns:p14="http://schemas.microsoft.com/office/powerpoint/2010/main" val="917638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of a Process</a:t>
            </a:r>
            <a:endParaRPr lang="en-IN" dirty="0"/>
          </a:p>
        </p:txBody>
      </p:sp>
      <p:sp>
        <p:nvSpPr>
          <p:cNvPr id="3" name="Content Placeholder 2"/>
          <p:cNvSpPr>
            <a:spLocks noGrp="1"/>
          </p:cNvSpPr>
          <p:nvPr>
            <p:ph idx="1"/>
          </p:nvPr>
        </p:nvSpPr>
        <p:spPr/>
        <p:txBody>
          <a:bodyPr>
            <a:normAutofit lnSpcReduction="10000"/>
          </a:bodyPr>
          <a:lstStyle/>
          <a:p>
            <a:pPr algn="just"/>
            <a:r>
              <a:rPr lang="en-US" dirty="0"/>
              <a:t>The notion of a process is fundamental to operating systems.</a:t>
            </a:r>
          </a:p>
          <a:p>
            <a:pPr algn="just"/>
            <a:r>
              <a:rPr lang="en-US" dirty="0"/>
              <a:t>A process is a program who execution has started but is not yet complete (i.e. a program in execution)</a:t>
            </a:r>
          </a:p>
          <a:p>
            <a:pPr marL="0" indent="0" algn="just">
              <a:buNone/>
            </a:pPr>
            <a:r>
              <a:rPr lang="en-US" dirty="0"/>
              <a:t>States of a process</a:t>
            </a:r>
          </a:p>
          <a:p>
            <a:pPr marL="457200" indent="-457200" algn="just">
              <a:buAutoNum type="arabicPeriod"/>
            </a:pPr>
            <a:r>
              <a:rPr lang="en-US" dirty="0"/>
              <a:t>Running – the processor is executing the instructions of the corresponding process.</a:t>
            </a:r>
          </a:p>
          <a:p>
            <a:pPr marL="457200" indent="-457200" algn="just">
              <a:buAutoNum type="arabicPeriod"/>
            </a:pPr>
            <a:r>
              <a:rPr lang="en-US" dirty="0"/>
              <a:t>Ready – the process is ready to be executed, but the processor is not available for the execution of this process.</a:t>
            </a:r>
          </a:p>
          <a:p>
            <a:pPr marL="457200" indent="-457200" algn="just">
              <a:buAutoNum type="arabicPeriod"/>
            </a:pPr>
            <a:r>
              <a:rPr lang="en-US" dirty="0"/>
              <a:t>Blocked – the process is waiting for an event to occur (examples of event – an I/O operation waiting to be completed, memory to be made available, a message to be received)</a:t>
            </a:r>
          </a:p>
          <a:p>
            <a:pPr marL="457200" indent="-457200" algn="just">
              <a:buAutoNum type="arabicPeriod"/>
            </a:pPr>
            <a:r>
              <a:rPr lang="en-US" dirty="0"/>
              <a:t>A data structure called Process Control Block (PCB) stores complete information about a process, such as id, process state, priority, privileges, virtual memory address translation maps etc….</a:t>
            </a:r>
          </a:p>
          <a:p>
            <a:pPr marL="457200" indent="-457200">
              <a:buAutoNum type="arabicPeriod"/>
            </a:pPr>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25</a:t>
            </a:fld>
            <a:endParaRPr lang="en-IN"/>
          </a:p>
        </p:txBody>
      </p:sp>
    </p:spTree>
    <p:extLst>
      <p:ext uri="{BB962C8B-B14F-4D97-AF65-F5344CB8AC3E}">
        <p14:creationId xmlns:p14="http://schemas.microsoft.com/office/powerpoint/2010/main" val="2995477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158" y="288758"/>
            <a:ext cx="10515600" cy="770021"/>
          </a:xfrm>
        </p:spPr>
        <p:txBody>
          <a:bodyPr/>
          <a:lstStyle/>
          <a:p>
            <a:r>
              <a:rPr lang="en-IN" sz="3600" dirty="0"/>
              <a:t>Process Life Cycle</a:t>
            </a:r>
            <a:br>
              <a:rPr lang="en-IN" sz="3600" dirty="0"/>
            </a:br>
            <a:endParaRPr lang="en-IN" sz="3600" dirty="0"/>
          </a:p>
        </p:txBody>
      </p:sp>
      <p:pic>
        <p:nvPicPr>
          <p:cNvPr id="2050" name="Picture 2"/>
          <p:cNvPicPr>
            <a:picLocks noGrp="1" noChangeAspect="1" noChangeArrowheads="1"/>
          </p:cNvPicPr>
          <p:nvPr>
            <p:ph idx="1"/>
          </p:nvPr>
        </p:nvPicPr>
        <p:blipFill>
          <a:blip r:embed="rId2"/>
          <a:srcRect/>
          <a:stretch>
            <a:fillRect/>
          </a:stretch>
        </p:blipFill>
        <p:spPr bwMode="auto">
          <a:xfrm>
            <a:off x="765970" y="1278020"/>
            <a:ext cx="10948450" cy="478589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0626A560-D43F-4E42-9E25-CE5313D6E885}" type="slidenum">
              <a:rPr lang="en-IN" smtClean="0"/>
              <a:pPr/>
              <a:t>26</a:t>
            </a:fld>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284" y="528031"/>
            <a:ext cx="10515600" cy="407607"/>
          </a:xfrm>
        </p:spPr>
        <p:txBody>
          <a:bodyPr/>
          <a:lstStyle/>
          <a:p>
            <a:r>
              <a:rPr lang="en-US" dirty="0"/>
              <a:t>Serial Processes</a:t>
            </a:r>
            <a:endParaRPr lang="en-IN" dirty="0"/>
          </a:p>
        </p:txBody>
      </p:sp>
      <p:sp>
        <p:nvSpPr>
          <p:cNvPr id="3" name="Content Placeholder 2"/>
          <p:cNvSpPr>
            <a:spLocks noGrp="1"/>
          </p:cNvSpPr>
          <p:nvPr>
            <p:ph idx="1"/>
          </p:nvPr>
        </p:nvSpPr>
        <p:spPr>
          <a:xfrm>
            <a:off x="541986" y="1459832"/>
            <a:ext cx="10811814" cy="4644754"/>
          </a:xfrm>
        </p:spPr>
        <p:txBody>
          <a:bodyPr/>
          <a:lstStyle/>
          <a:p>
            <a:r>
              <a:rPr lang="en-US" dirty="0"/>
              <a:t>Two processes are serial if the execution of one must be complete before the execution of the other can start.</a:t>
            </a:r>
          </a:p>
          <a:p>
            <a:endParaRPr lang="en-US" dirty="0"/>
          </a:p>
          <a:p>
            <a:r>
              <a:rPr lang="en-IN" b="1" dirty="0"/>
              <a:t>Serial processing</a:t>
            </a:r>
            <a:r>
              <a:rPr lang="en-IN" dirty="0"/>
              <a:t> </a:t>
            </a:r>
            <a:r>
              <a:rPr lang="en-IN" b="1" dirty="0"/>
              <a:t>performs a single task at a time.</a:t>
            </a:r>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27</a:t>
            </a:fld>
            <a:endParaRPr lang="en-IN"/>
          </a:p>
        </p:txBody>
      </p:sp>
    </p:spTree>
    <p:extLst>
      <p:ext uri="{BB962C8B-B14F-4D97-AF65-F5344CB8AC3E}">
        <p14:creationId xmlns:p14="http://schemas.microsoft.com/office/powerpoint/2010/main" val="1038585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Concurrent processes</a:t>
            </a:r>
            <a:endParaRPr lang="en-IN" dirty="0"/>
          </a:p>
        </p:txBody>
      </p:sp>
      <p:sp>
        <p:nvSpPr>
          <p:cNvPr id="3" name="Content Placeholder 2"/>
          <p:cNvSpPr>
            <a:spLocks noGrp="1"/>
          </p:cNvSpPr>
          <p:nvPr>
            <p:ph idx="1"/>
          </p:nvPr>
        </p:nvSpPr>
        <p:spPr/>
        <p:txBody>
          <a:bodyPr>
            <a:normAutofit fontScale="92500" lnSpcReduction="10000"/>
          </a:bodyPr>
          <a:lstStyle/>
          <a:p>
            <a:pPr algn="just">
              <a:lnSpc>
                <a:spcPct val="120000"/>
              </a:lnSpc>
            </a:pPr>
            <a:r>
              <a:rPr lang="en-US" dirty="0"/>
              <a:t>Two processes </a:t>
            </a:r>
            <a:r>
              <a:rPr lang="en-US" b="1" dirty="0"/>
              <a:t>are concurrent if their execution can overlap in time</a:t>
            </a:r>
            <a:r>
              <a:rPr lang="en-US" dirty="0"/>
              <a:t>; that is execution of the second process starts before the first process completes.</a:t>
            </a:r>
          </a:p>
          <a:p>
            <a:pPr algn="just">
              <a:lnSpc>
                <a:spcPct val="120000"/>
              </a:lnSpc>
            </a:pPr>
            <a:r>
              <a:rPr lang="en-US" dirty="0"/>
              <a:t>Two processes are said to be concurrent, if they are not serial.</a:t>
            </a:r>
          </a:p>
          <a:p>
            <a:pPr marL="457200" indent="-457200" algn="just">
              <a:lnSpc>
                <a:spcPct val="120000"/>
              </a:lnSpc>
              <a:buFont typeface="+mj-lt"/>
              <a:buAutoNum type="arabicPeriod"/>
            </a:pPr>
            <a:r>
              <a:rPr lang="en-US" b="1" dirty="0"/>
              <a:t>Physical concurrency </a:t>
            </a:r>
            <a:r>
              <a:rPr lang="en-US" dirty="0"/>
              <a:t>– In a single CPU system, physical concurrency is due to the concurrent execution of the CPU and I/O.</a:t>
            </a:r>
          </a:p>
          <a:p>
            <a:pPr marL="457200" indent="-457200" algn="just">
              <a:lnSpc>
                <a:spcPct val="120000"/>
              </a:lnSpc>
              <a:buFont typeface="+mj-lt"/>
              <a:buAutoNum type="arabicPeriod"/>
            </a:pPr>
            <a:r>
              <a:rPr lang="en-US" b="1" dirty="0"/>
              <a:t>Logical concurrency </a:t>
            </a:r>
            <a:r>
              <a:rPr lang="en-US" dirty="0"/>
              <a:t>– If a CPU interleaves the execution of several processes, logical concurrency is obtained.</a:t>
            </a:r>
          </a:p>
          <a:p>
            <a:pPr algn="just">
              <a:lnSpc>
                <a:spcPct val="120000"/>
              </a:lnSpc>
            </a:pPr>
            <a:r>
              <a:rPr lang="en-US" dirty="0"/>
              <a:t>Concurrent processes interact through any of the following mechanisms</a:t>
            </a:r>
          </a:p>
          <a:p>
            <a:pPr lvl="1" algn="just">
              <a:lnSpc>
                <a:spcPct val="120000"/>
              </a:lnSpc>
            </a:pPr>
            <a:r>
              <a:rPr lang="en-US" dirty="0"/>
              <a:t>Shared variables – the processes access (read or write) a common variable or common data.</a:t>
            </a:r>
          </a:p>
          <a:p>
            <a:pPr lvl="1" algn="just">
              <a:lnSpc>
                <a:spcPct val="120000"/>
              </a:lnSpc>
            </a:pPr>
            <a:r>
              <a:rPr lang="en-US" dirty="0"/>
              <a:t>Message Passing – the processes exchange information with each other by sending and receiving messages</a:t>
            </a:r>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28</a:t>
            </a:fld>
            <a:endParaRPr lang="en-IN"/>
          </a:p>
        </p:txBody>
      </p:sp>
    </p:spTree>
    <p:extLst>
      <p:ext uri="{BB962C8B-B14F-4D97-AF65-F5344CB8AC3E}">
        <p14:creationId xmlns:p14="http://schemas.microsoft.com/office/powerpoint/2010/main" val="1691087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431779"/>
            <a:ext cx="10515600" cy="407607"/>
          </a:xfrm>
        </p:spPr>
        <p:txBody>
          <a:bodyPr/>
          <a:lstStyle/>
          <a:p>
            <a:r>
              <a:rPr lang="en-US" dirty="0"/>
              <a:t>Concept of thread</a:t>
            </a:r>
            <a:endParaRPr lang="en-IN" dirty="0"/>
          </a:p>
        </p:txBody>
      </p:sp>
      <p:sp>
        <p:nvSpPr>
          <p:cNvPr id="3" name="Content Placeholder 2"/>
          <p:cNvSpPr>
            <a:spLocks noGrp="1"/>
          </p:cNvSpPr>
          <p:nvPr>
            <p:ph idx="1"/>
          </p:nvPr>
        </p:nvSpPr>
        <p:spPr>
          <a:xfrm>
            <a:off x="541986" y="1106905"/>
            <a:ext cx="10811814" cy="4997681"/>
          </a:xfrm>
        </p:spPr>
        <p:txBody>
          <a:bodyPr>
            <a:normAutofit lnSpcReduction="10000"/>
          </a:bodyPr>
          <a:lstStyle/>
          <a:p>
            <a:pPr algn="just"/>
            <a:r>
              <a:rPr lang="en-US" dirty="0"/>
              <a:t>A process has a single address space and a single thread of control with which to execute a program within that address space.</a:t>
            </a:r>
          </a:p>
          <a:p>
            <a:pPr algn="just"/>
            <a:r>
              <a:rPr lang="en-US" dirty="0"/>
              <a:t>To execute a program, a process has to initialize and maintain </a:t>
            </a:r>
            <a:r>
              <a:rPr lang="en-US" b="1" dirty="0">
                <a:solidFill>
                  <a:srgbClr val="FFFF00"/>
                </a:solidFill>
              </a:rPr>
              <a:t>state information.</a:t>
            </a:r>
          </a:p>
          <a:p>
            <a:pPr algn="just"/>
            <a:r>
              <a:rPr lang="en-US" dirty="0"/>
              <a:t>The state information is </a:t>
            </a:r>
            <a:r>
              <a:rPr lang="en-US" i="1" dirty="0"/>
              <a:t>comprised of</a:t>
            </a:r>
            <a:r>
              <a:rPr lang="en-US" dirty="0"/>
              <a:t> page tables, swap images, file descriptors, outstanding I/O requests, saved register values, etc.</a:t>
            </a:r>
          </a:p>
          <a:p>
            <a:pPr algn="just"/>
            <a:r>
              <a:rPr lang="en-US" dirty="0"/>
              <a:t>This information is maintained as per program basis and as per process basis.</a:t>
            </a:r>
          </a:p>
          <a:p>
            <a:pPr algn="just"/>
            <a:r>
              <a:rPr lang="en-US" dirty="0"/>
              <a:t>A single thread executes a portion of a program, cooperating with other threads concurrently executing within the same address space.</a:t>
            </a:r>
          </a:p>
          <a:p>
            <a:pPr algn="just"/>
            <a:r>
              <a:rPr lang="en-US" dirty="0"/>
              <a:t>Each thread makes use of a separate program counter and a stack of activation records (that describe the state of the execution), and a control block.</a:t>
            </a:r>
          </a:p>
          <a:p>
            <a:pPr algn="just"/>
            <a:r>
              <a:rPr lang="en-US" dirty="0"/>
              <a:t>A </a:t>
            </a:r>
            <a:r>
              <a:rPr lang="en-US" dirty="0">
                <a:solidFill>
                  <a:srgbClr val="FFFF00"/>
                </a:solidFill>
              </a:rPr>
              <a:t>control block </a:t>
            </a:r>
            <a:r>
              <a:rPr lang="en-US" dirty="0"/>
              <a:t>contains the state information necessary for thread management, such as putting thread into a ready list and for synchronizing with other threads.</a:t>
            </a:r>
          </a:p>
          <a:p>
            <a:pPr algn="just"/>
            <a:r>
              <a:rPr lang="en-US" dirty="0"/>
              <a:t>Most of the information that is part of a process is common to all the threads </a:t>
            </a:r>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29</a:t>
            </a:fld>
            <a:endParaRPr lang="en-IN"/>
          </a:p>
        </p:txBody>
      </p:sp>
    </p:spTree>
    <p:extLst>
      <p:ext uri="{BB962C8B-B14F-4D97-AF65-F5344CB8AC3E}">
        <p14:creationId xmlns:p14="http://schemas.microsoft.com/office/powerpoint/2010/main" val="2415620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26703"/>
            <a:ext cx="10515600" cy="724857"/>
          </a:xfrm>
        </p:spPr>
        <p:txBody>
          <a:bodyPr/>
          <a:lstStyle/>
          <a:p>
            <a:r>
              <a:rPr lang="en-IN" sz="3200" dirty="0"/>
              <a:t>What is OS?</a:t>
            </a:r>
          </a:p>
        </p:txBody>
      </p:sp>
      <p:sp>
        <p:nvSpPr>
          <p:cNvPr id="3" name="Content Placeholder 2"/>
          <p:cNvSpPr>
            <a:spLocks noGrp="1"/>
          </p:cNvSpPr>
          <p:nvPr>
            <p:ph idx="1"/>
          </p:nvPr>
        </p:nvSpPr>
        <p:spPr>
          <a:xfrm>
            <a:off x="541986" y="1356360"/>
            <a:ext cx="10811814" cy="4748226"/>
          </a:xfrm>
        </p:spPr>
        <p:txBody>
          <a:bodyPr>
            <a:normAutofit/>
          </a:bodyPr>
          <a:lstStyle/>
          <a:p>
            <a:pPr algn="just">
              <a:buNone/>
            </a:pPr>
            <a:r>
              <a:rPr lang="en-IN" dirty="0"/>
              <a:t>• </a:t>
            </a:r>
            <a:r>
              <a:rPr lang="en-IN" sz="2800" dirty="0"/>
              <a:t>Operating System is a software, which makes a computer to actually work. </a:t>
            </a:r>
          </a:p>
          <a:p>
            <a:pPr algn="just">
              <a:buNone/>
            </a:pPr>
            <a:r>
              <a:rPr lang="en-IN" sz="2800" dirty="0"/>
              <a:t>• It is the software the enables all the programs we use. </a:t>
            </a:r>
          </a:p>
          <a:p>
            <a:pPr algn="just">
              <a:buNone/>
            </a:pPr>
            <a:r>
              <a:rPr lang="en-IN" sz="2800" dirty="0"/>
              <a:t>• The OS organizes and controls the hardware.</a:t>
            </a:r>
          </a:p>
          <a:p>
            <a:pPr algn="just">
              <a:buNone/>
            </a:pPr>
            <a:r>
              <a:rPr lang="en-IN" sz="2800" dirty="0"/>
              <a:t>• OS acts as an interface between the application programs and the machine hardware. </a:t>
            </a:r>
          </a:p>
          <a:p>
            <a:pPr algn="just">
              <a:buNone/>
            </a:pPr>
            <a:r>
              <a:rPr lang="en-IN" sz="2800" dirty="0"/>
              <a:t>• Examples: Windows, Linux, Unix and Mac OS, etc.,</a:t>
            </a:r>
          </a:p>
        </p:txBody>
      </p:sp>
      <p:sp>
        <p:nvSpPr>
          <p:cNvPr id="4" name="Slide Number Placeholder 3"/>
          <p:cNvSpPr>
            <a:spLocks noGrp="1"/>
          </p:cNvSpPr>
          <p:nvPr>
            <p:ph type="sldNum" sz="quarter" idx="12"/>
          </p:nvPr>
        </p:nvSpPr>
        <p:spPr/>
        <p:txBody>
          <a:bodyPr/>
          <a:lstStyle/>
          <a:p>
            <a:fld id="{A6920F6F-6323-47FE-BBC7-1DDA836C6A66}" type="slidenum">
              <a:rPr lang="en-IN" smtClean="0"/>
              <a:pPr/>
              <a:t>3</a:t>
            </a:fld>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6155" y="1892968"/>
            <a:ext cx="10811814" cy="1299411"/>
          </a:xfrm>
        </p:spPr>
        <p:txBody>
          <a:bodyPr>
            <a:normAutofit/>
          </a:bodyPr>
          <a:lstStyle/>
          <a:p>
            <a:pPr algn="ctr">
              <a:buNone/>
            </a:pPr>
            <a:r>
              <a:rPr lang="en-US" sz="4800" dirty="0"/>
              <a:t>The critical section problem</a:t>
            </a:r>
            <a:endParaRPr lang="en-IN" sz="4800"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30</a:t>
            </a:fld>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0" y="383653"/>
            <a:ext cx="10515600" cy="407607"/>
          </a:xfrm>
        </p:spPr>
        <p:txBody>
          <a:bodyPr/>
          <a:lstStyle/>
          <a:p>
            <a:r>
              <a:rPr lang="en-US" dirty="0"/>
              <a:t>The critical section problem</a:t>
            </a:r>
            <a:endParaRPr lang="en-IN" dirty="0"/>
          </a:p>
        </p:txBody>
      </p:sp>
      <p:sp>
        <p:nvSpPr>
          <p:cNvPr id="3" name="Content Placeholder 2"/>
          <p:cNvSpPr>
            <a:spLocks noGrp="1"/>
          </p:cNvSpPr>
          <p:nvPr>
            <p:ph idx="1"/>
          </p:nvPr>
        </p:nvSpPr>
        <p:spPr>
          <a:xfrm>
            <a:off x="417095" y="1042736"/>
            <a:ext cx="11181347" cy="5454317"/>
          </a:xfrm>
        </p:spPr>
        <p:txBody>
          <a:bodyPr>
            <a:noAutofit/>
          </a:bodyPr>
          <a:lstStyle/>
          <a:p>
            <a:pPr algn="just"/>
            <a:r>
              <a:rPr lang="en-US" sz="2100" dirty="0"/>
              <a:t>When concurrent processes (or threads) interact through a shared variable, the integrity of the variable may be violated if access to the variable is not coordinated.</a:t>
            </a:r>
          </a:p>
          <a:p>
            <a:pPr algn="just"/>
            <a:r>
              <a:rPr lang="en-US" sz="2100" dirty="0"/>
              <a:t>Examples of integrity violations:</a:t>
            </a:r>
          </a:p>
          <a:p>
            <a:pPr lvl="1" algn="just"/>
            <a:r>
              <a:rPr lang="en-US" sz="2100" dirty="0"/>
              <a:t>The variable does not record all the changes</a:t>
            </a:r>
          </a:p>
          <a:p>
            <a:pPr lvl="1" algn="just"/>
            <a:r>
              <a:rPr lang="en-US" sz="2100" dirty="0"/>
              <a:t>A process may read inconsistent values</a:t>
            </a:r>
          </a:p>
          <a:p>
            <a:pPr lvl="1" algn="just"/>
            <a:r>
              <a:rPr lang="en-US" sz="2100" dirty="0"/>
              <a:t>The final value of the variable may be inconsistent</a:t>
            </a:r>
            <a:endParaRPr lang="en-IN" sz="2100" dirty="0"/>
          </a:p>
          <a:p>
            <a:pPr algn="just"/>
            <a:r>
              <a:rPr lang="en-US" sz="2100" dirty="0"/>
              <a:t>Solution to this problem requires that processes can be synchronized such that only one process can access the variable at any one time. This problem is called </a:t>
            </a:r>
            <a:r>
              <a:rPr lang="en-US" sz="2100" dirty="0">
                <a:solidFill>
                  <a:srgbClr val="FFFF00"/>
                </a:solidFill>
              </a:rPr>
              <a:t>mutual exclusion.</a:t>
            </a:r>
          </a:p>
          <a:p>
            <a:pPr algn="just"/>
            <a:r>
              <a:rPr lang="en-US" sz="2100" dirty="0"/>
              <a:t>A </a:t>
            </a:r>
            <a:r>
              <a:rPr lang="en-US" sz="2100" dirty="0">
                <a:solidFill>
                  <a:srgbClr val="FFFF00"/>
                </a:solidFill>
              </a:rPr>
              <a:t>critical section </a:t>
            </a:r>
            <a:r>
              <a:rPr lang="en-US" sz="2100" dirty="0"/>
              <a:t>is a code segment in a process in which a shared resource is accessed.</a:t>
            </a:r>
          </a:p>
          <a:p>
            <a:pPr algn="just"/>
            <a:r>
              <a:rPr lang="en-US" sz="2100" b="1" dirty="0">
                <a:solidFill>
                  <a:srgbClr val="FFFF00"/>
                </a:solidFill>
              </a:rPr>
              <a:t>Mutual Exclusion: A condition in which there is a set of processes, only one of which is  able to access a given resource.</a:t>
            </a:r>
          </a:p>
          <a:p>
            <a:pPr algn="just"/>
            <a:r>
              <a:rPr lang="en-US" sz="2100" dirty="0"/>
              <a:t>Mutual exclusion (MUTEX) is a program object that prevents simultaneous access to shared resource.</a:t>
            </a:r>
          </a:p>
          <a:p>
            <a:pPr algn="just"/>
            <a:r>
              <a:rPr lang="en-US" sz="2100" dirty="0"/>
              <a:t>This concept is used in concurrent programming with a critical section, a piece of code in which processes or threads access a shared resources.</a:t>
            </a:r>
          </a:p>
        </p:txBody>
      </p:sp>
      <p:sp>
        <p:nvSpPr>
          <p:cNvPr id="5" name="Slide Number Placeholder 4"/>
          <p:cNvSpPr>
            <a:spLocks noGrp="1"/>
          </p:cNvSpPr>
          <p:nvPr>
            <p:ph type="sldNum" sz="quarter" idx="12"/>
          </p:nvPr>
        </p:nvSpPr>
        <p:spPr/>
        <p:txBody>
          <a:bodyPr/>
          <a:lstStyle/>
          <a:p>
            <a:fld id="{0626A560-D43F-4E42-9E25-CE5313D6E885}" type="slidenum">
              <a:rPr lang="en-IN" smtClean="0"/>
              <a:pPr/>
              <a:t>31</a:t>
            </a:fld>
            <a:endParaRPr lang="en-IN"/>
          </a:p>
        </p:txBody>
      </p:sp>
    </p:spTree>
    <p:extLst>
      <p:ext uri="{BB962C8B-B14F-4D97-AF65-F5344CB8AC3E}">
        <p14:creationId xmlns:p14="http://schemas.microsoft.com/office/powerpoint/2010/main" val="155924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158" y="495947"/>
            <a:ext cx="10515600" cy="546790"/>
          </a:xfrm>
        </p:spPr>
        <p:txBody>
          <a:bodyPr/>
          <a:lstStyle/>
          <a:p>
            <a:r>
              <a:rPr lang="en-US" dirty="0"/>
              <a:t>Critical Section</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1780631" y="1689351"/>
            <a:ext cx="9037494" cy="2882649"/>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0626A560-D43F-4E42-9E25-CE5313D6E885}" type="slidenum">
              <a:rPr lang="en-IN" smtClean="0"/>
              <a:pPr/>
              <a:t>32</a:t>
            </a:fld>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0" y="463863"/>
            <a:ext cx="10515600" cy="407607"/>
          </a:xfrm>
        </p:spPr>
        <p:txBody>
          <a:bodyPr/>
          <a:lstStyle/>
          <a:p>
            <a:r>
              <a:rPr lang="en-US" dirty="0"/>
              <a:t>A solution to the problem of mutual exclusion</a:t>
            </a:r>
            <a:endParaRPr lang="en-IN" dirty="0"/>
          </a:p>
        </p:txBody>
      </p:sp>
      <p:sp>
        <p:nvSpPr>
          <p:cNvPr id="3" name="Content Placeholder 2"/>
          <p:cNvSpPr>
            <a:spLocks noGrp="1"/>
          </p:cNvSpPr>
          <p:nvPr>
            <p:ph idx="1"/>
          </p:nvPr>
        </p:nvSpPr>
        <p:spPr>
          <a:xfrm>
            <a:off x="541986" y="1155032"/>
            <a:ext cx="10811814" cy="4949554"/>
          </a:xfrm>
        </p:spPr>
        <p:txBody>
          <a:bodyPr/>
          <a:lstStyle/>
          <a:p>
            <a:pPr algn="just"/>
            <a:r>
              <a:rPr lang="en-US" dirty="0"/>
              <a:t>Only one process can execute its critical section at any one time.</a:t>
            </a:r>
          </a:p>
          <a:p>
            <a:pPr algn="just"/>
            <a:r>
              <a:rPr lang="en-US" dirty="0"/>
              <a:t>When no process is executing in its critical section, any process that requests entry to its critical section must be permitted to enter without delay.</a:t>
            </a:r>
          </a:p>
          <a:p>
            <a:pPr algn="just"/>
            <a:r>
              <a:rPr lang="en-US" dirty="0"/>
              <a:t>When two or more processes compete to enter their respective critical sections, the section cannot be postponed indefinitely.</a:t>
            </a:r>
          </a:p>
          <a:p>
            <a:pPr algn="just"/>
            <a:r>
              <a:rPr lang="en-US" dirty="0"/>
              <a:t>No process can prevent any other process from entering its critical section indefinitely; that is, every process should be given a fair chance to access the shared resource.</a:t>
            </a:r>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33</a:t>
            </a:fld>
            <a:endParaRPr lang="en-IN"/>
          </a:p>
        </p:txBody>
      </p:sp>
    </p:spTree>
    <p:extLst>
      <p:ext uri="{BB962C8B-B14F-4D97-AF65-F5344CB8AC3E}">
        <p14:creationId xmlns:p14="http://schemas.microsoft.com/office/powerpoint/2010/main" val="956140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0" y="335526"/>
            <a:ext cx="10515600" cy="407607"/>
          </a:xfrm>
        </p:spPr>
        <p:txBody>
          <a:bodyPr/>
          <a:lstStyle/>
          <a:p>
            <a:r>
              <a:rPr lang="en-US" dirty="0"/>
              <a:t>Early mechanisms for mutual exclusion</a:t>
            </a:r>
            <a:endParaRPr lang="en-IN" dirty="0"/>
          </a:p>
        </p:txBody>
      </p:sp>
      <p:sp>
        <p:nvSpPr>
          <p:cNvPr id="3" name="Content Placeholder 2"/>
          <p:cNvSpPr>
            <a:spLocks noGrp="1"/>
          </p:cNvSpPr>
          <p:nvPr>
            <p:ph idx="1"/>
          </p:nvPr>
        </p:nvSpPr>
        <p:spPr>
          <a:xfrm>
            <a:off x="228235" y="1018940"/>
            <a:ext cx="11762509" cy="5429986"/>
          </a:xfrm>
        </p:spPr>
        <p:txBody>
          <a:bodyPr>
            <a:normAutofit/>
          </a:bodyPr>
          <a:lstStyle/>
          <a:p>
            <a:pPr algn="just"/>
            <a:r>
              <a:rPr lang="en-US" b="1" dirty="0">
                <a:solidFill>
                  <a:srgbClr val="FFFF00"/>
                </a:solidFill>
              </a:rPr>
              <a:t>Busy waiting </a:t>
            </a:r>
            <a:r>
              <a:rPr lang="en-US" dirty="0"/>
              <a:t>– a process that cannot enter its critical section continuously tests the value of a status variable to find if the shared resource is free. The status variable records the status of the shared resource. Problems of this approach are the wastage of CPU cycles and memory access bandwidth.</a:t>
            </a:r>
          </a:p>
          <a:p>
            <a:pPr algn="just"/>
            <a:r>
              <a:rPr lang="en-US" b="1" dirty="0">
                <a:solidFill>
                  <a:srgbClr val="FFFF00"/>
                </a:solidFill>
              </a:rPr>
              <a:t>Disabling interrupts </a:t>
            </a:r>
            <a:r>
              <a:rPr lang="en-US" dirty="0"/>
              <a:t>– a process disables interrupts before entering the critical section and enables the interrupts immediately after exiting the critical section. Mutual exclusion is achieved because a process is not interrupted during the execution of its critical section and thus excludes all other processes from entering their critical section.(for uniprocessor systems)</a:t>
            </a:r>
          </a:p>
          <a:p>
            <a:pPr algn="just"/>
            <a:r>
              <a:rPr lang="en-US" b="1" dirty="0">
                <a:solidFill>
                  <a:srgbClr val="FFFF00"/>
                </a:solidFill>
              </a:rPr>
              <a:t>Test-and-set instruction- </a:t>
            </a:r>
            <a:r>
              <a:rPr lang="en-US" dirty="0"/>
              <a:t>is a special instruction used to achieve mutual exclusion. This instruction (typically completed in one clock cycle) performs a single indivisible operation on a designated / specific memory location. When this instruction is executed, a specified memory location is checked for a particular value; if they match, the memory location’s contents are altered. This instruction can be used as a building block for busy waiting or can be incorporated into schemes that relinquish the CPU when the instruction fails.</a:t>
            </a:r>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34</a:t>
            </a:fld>
            <a:endParaRPr lang="en-IN"/>
          </a:p>
        </p:txBody>
      </p:sp>
    </p:spTree>
    <p:extLst>
      <p:ext uri="{BB962C8B-B14F-4D97-AF65-F5344CB8AC3E}">
        <p14:creationId xmlns:p14="http://schemas.microsoft.com/office/powerpoint/2010/main" val="422704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6155" y="1892968"/>
            <a:ext cx="10811814" cy="1299411"/>
          </a:xfrm>
        </p:spPr>
        <p:txBody>
          <a:bodyPr>
            <a:normAutofit/>
          </a:bodyPr>
          <a:lstStyle/>
          <a:p>
            <a:pPr algn="ctr">
              <a:buNone/>
            </a:pPr>
            <a:r>
              <a:rPr lang="en-IN" sz="4800" dirty="0"/>
              <a:t>SEMAPHORES</a:t>
            </a:r>
          </a:p>
        </p:txBody>
      </p:sp>
      <p:sp>
        <p:nvSpPr>
          <p:cNvPr id="5" name="Slide Number Placeholder 4"/>
          <p:cNvSpPr>
            <a:spLocks noGrp="1"/>
          </p:cNvSpPr>
          <p:nvPr>
            <p:ph type="sldNum" sz="quarter" idx="12"/>
          </p:nvPr>
        </p:nvSpPr>
        <p:spPr/>
        <p:txBody>
          <a:bodyPr/>
          <a:lstStyle/>
          <a:p>
            <a:fld id="{0626A560-D43F-4E42-9E25-CE5313D6E885}" type="slidenum">
              <a:rPr lang="en-IN" smtClean="0"/>
              <a:pPr/>
              <a:t>35</a:t>
            </a:fld>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0" y="335526"/>
            <a:ext cx="10515600" cy="407607"/>
          </a:xfrm>
        </p:spPr>
        <p:txBody>
          <a:bodyPr/>
          <a:lstStyle/>
          <a:p>
            <a:r>
              <a:rPr lang="en-US" dirty="0"/>
              <a:t>Semaphores</a:t>
            </a:r>
            <a:endParaRPr lang="en-IN" dirty="0"/>
          </a:p>
        </p:txBody>
      </p:sp>
      <p:sp>
        <p:nvSpPr>
          <p:cNvPr id="3" name="Content Placeholder 2"/>
          <p:cNvSpPr>
            <a:spLocks noGrp="1"/>
          </p:cNvSpPr>
          <p:nvPr>
            <p:ph idx="1"/>
          </p:nvPr>
        </p:nvSpPr>
        <p:spPr>
          <a:xfrm>
            <a:off x="228235" y="1018940"/>
            <a:ext cx="11762509" cy="5429986"/>
          </a:xfrm>
        </p:spPr>
        <p:txBody>
          <a:bodyPr>
            <a:normAutofit/>
          </a:bodyPr>
          <a:lstStyle/>
          <a:p>
            <a:pPr algn="just"/>
            <a:r>
              <a:rPr lang="en-US" b="1" dirty="0">
                <a:solidFill>
                  <a:srgbClr val="FFFF00"/>
                </a:solidFill>
              </a:rPr>
              <a:t>A semaphore is a high-level construct used to synchronize concurrent processes.</a:t>
            </a:r>
          </a:p>
          <a:p>
            <a:pPr algn="just"/>
            <a:endParaRPr lang="en-US" b="1" dirty="0">
              <a:solidFill>
                <a:srgbClr val="FFFF00"/>
              </a:solidFill>
            </a:endParaRPr>
          </a:p>
          <a:p>
            <a:pPr algn="just"/>
            <a:r>
              <a:rPr lang="en-IN" dirty="0"/>
              <a:t>A new and very significant technique for managing concurrent processes by using the value of a simple integer variable to synchronize the progress of interacting processes.</a:t>
            </a:r>
          </a:p>
          <a:p>
            <a:pPr algn="just"/>
            <a:endParaRPr lang="en-IN" dirty="0"/>
          </a:p>
          <a:p>
            <a:pPr algn="just"/>
            <a:r>
              <a:rPr lang="en-IN" dirty="0"/>
              <a:t>This integer variable is called a </a:t>
            </a:r>
            <a:r>
              <a:rPr lang="en-IN" b="1" dirty="0"/>
              <a:t>semaphore</a:t>
            </a:r>
            <a:r>
              <a:rPr lang="en-IN" dirty="0"/>
              <a:t>.</a:t>
            </a:r>
          </a:p>
          <a:p>
            <a:pPr algn="just"/>
            <a:endParaRPr lang="en-US" b="1" dirty="0">
              <a:solidFill>
                <a:srgbClr val="FFFF00"/>
              </a:solidFill>
            </a:endParaRPr>
          </a:p>
          <a:p>
            <a:pPr algn="just"/>
            <a:r>
              <a:rPr lang="en-IN" dirty="0"/>
              <a:t>So it is basically a synchronizing tool and is accessed only through two low standard atomic operations, </a:t>
            </a:r>
            <a:r>
              <a:rPr lang="en-IN" b="1" dirty="0"/>
              <a:t>wait</a:t>
            </a:r>
            <a:r>
              <a:rPr lang="en-IN" dirty="0"/>
              <a:t> and </a:t>
            </a:r>
            <a:r>
              <a:rPr lang="en-IN" b="1" dirty="0"/>
              <a:t>signal</a:t>
            </a:r>
            <a:r>
              <a:rPr lang="en-IN" dirty="0"/>
              <a:t> designated by P(S) and V(S) respectively.</a:t>
            </a:r>
          </a:p>
        </p:txBody>
      </p:sp>
      <p:sp>
        <p:nvSpPr>
          <p:cNvPr id="5" name="Slide Number Placeholder 4"/>
          <p:cNvSpPr>
            <a:spLocks noGrp="1"/>
          </p:cNvSpPr>
          <p:nvPr>
            <p:ph type="sldNum" sz="quarter" idx="12"/>
          </p:nvPr>
        </p:nvSpPr>
        <p:spPr/>
        <p:txBody>
          <a:bodyPr/>
          <a:lstStyle/>
          <a:p>
            <a:fld id="{0626A560-D43F-4E42-9E25-CE5313D6E885}" type="slidenum">
              <a:rPr lang="en-IN" smtClean="0"/>
              <a:pPr/>
              <a:t>36</a:t>
            </a:fld>
            <a:endParaRPr lang="en-IN"/>
          </a:p>
        </p:txBody>
      </p:sp>
    </p:spTree>
    <p:extLst>
      <p:ext uri="{BB962C8B-B14F-4D97-AF65-F5344CB8AC3E}">
        <p14:creationId xmlns:p14="http://schemas.microsoft.com/office/powerpoint/2010/main" val="422704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0" y="335526"/>
            <a:ext cx="10515600" cy="407607"/>
          </a:xfrm>
        </p:spPr>
        <p:txBody>
          <a:bodyPr/>
          <a:lstStyle/>
          <a:p>
            <a:r>
              <a:rPr lang="en-US" dirty="0"/>
              <a:t>Semaphores</a:t>
            </a:r>
            <a:endParaRPr lang="en-IN" dirty="0"/>
          </a:p>
        </p:txBody>
      </p:sp>
      <p:sp>
        <p:nvSpPr>
          <p:cNvPr id="4" name="Content Placeholder 3"/>
          <p:cNvSpPr>
            <a:spLocks noGrp="1"/>
          </p:cNvSpPr>
          <p:nvPr>
            <p:ph idx="1"/>
          </p:nvPr>
        </p:nvSpPr>
        <p:spPr/>
        <p:txBody>
          <a:bodyPr/>
          <a:lstStyle/>
          <a:p>
            <a:r>
              <a:rPr lang="en-IN" dirty="0"/>
              <a:t>In very simple words, the </a:t>
            </a:r>
            <a:r>
              <a:rPr lang="en-IN" b="1" dirty="0"/>
              <a:t>semaphore</a:t>
            </a:r>
            <a:r>
              <a:rPr lang="en-IN" dirty="0"/>
              <a:t> is a variable that can hold only a non-negative Integer value, shared between all the threads, with operations </a:t>
            </a:r>
            <a:r>
              <a:rPr lang="en-IN" b="1" dirty="0"/>
              <a:t>wait</a:t>
            </a:r>
            <a:r>
              <a:rPr lang="en-IN" dirty="0"/>
              <a:t> and </a:t>
            </a:r>
            <a:r>
              <a:rPr lang="en-IN" b="1" dirty="0"/>
              <a:t>signal</a:t>
            </a:r>
            <a:r>
              <a:rPr lang="en-IN" dirty="0"/>
              <a:t>, which work as follow:</a:t>
            </a:r>
          </a:p>
          <a:p>
            <a:endParaRPr lang="en-IN" dirty="0"/>
          </a:p>
        </p:txBody>
      </p:sp>
      <p:pic>
        <p:nvPicPr>
          <p:cNvPr id="1026" name="Picture 2"/>
          <p:cNvPicPr>
            <a:picLocks noChangeAspect="1" noChangeArrowheads="1"/>
          </p:cNvPicPr>
          <p:nvPr/>
        </p:nvPicPr>
        <p:blipFill>
          <a:blip r:embed="rId2"/>
          <a:srcRect/>
          <a:stretch>
            <a:fillRect/>
          </a:stretch>
        </p:blipFill>
        <p:spPr bwMode="auto">
          <a:xfrm>
            <a:off x="1171074" y="2069432"/>
            <a:ext cx="9881937" cy="3818021"/>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0626A560-D43F-4E42-9E25-CE5313D6E885}" type="slidenum">
              <a:rPr lang="en-IN" smtClean="0"/>
              <a:pPr/>
              <a:t>37</a:t>
            </a:fld>
            <a:endParaRPr lang="en-IN"/>
          </a:p>
        </p:txBody>
      </p:sp>
    </p:spTree>
    <p:extLst>
      <p:ext uri="{BB962C8B-B14F-4D97-AF65-F5344CB8AC3E}">
        <p14:creationId xmlns:p14="http://schemas.microsoft.com/office/powerpoint/2010/main" val="422704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0" y="335526"/>
            <a:ext cx="10515600" cy="407607"/>
          </a:xfrm>
        </p:spPr>
        <p:txBody>
          <a:bodyPr/>
          <a:lstStyle/>
          <a:p>
            <a:r>
              <a:rPr lang="en-US" dirty="0"/>
              <a:t>Semaphores</a:t>
            </a:r>
            <a:endParaRPr lang="en-IN" dirty="0"/>
          </a:p>
        </p:txBody>
      </p:sp>
      <p:sp>
        <p:nvSpPr>
          <p:cNvPr id="4" name="Content Placeholder 3"/>
          <p:cNvSpPr>
            <a:spLocks noGrp="1"/>
          </p:cNvSpPr>
          <p:nvPr>
            <p:ph idx="1"/>
          </p:nvPr>
        </p:nvSpPr>
        <p:spPr/>
        <p:txBody>
          <a:bodyPr/>
          <a:lstStyle/>
          <a:p>
            <a:pPr algn="just"/>
            <a:r>
              <a:rPr lang="en-IN" b="1" dirty="0"/>
              <a:t>Wait</a:t>
            </a:r>
            <a:r>
              <a:rPr lang="en-IN" dirty="0"/>
              <a:t>: This operation decrements the value of its argument S, as soon as it would become non-negative(greater than or equal to 1). </a:t>
            </a:r>
          </a:p>
          <a:p>
            <a:pPr algn="just"/>
            <a:r>
              <a:rPr lang="en-IN" dirty="0"/>
              <a:t>This Operation mainly helps you to control the entry of a task into the critical section. In the case of the negative or zero value, no operation is executed. wait() operation was originally termed as P; so it is also known as </a:t>
            </a:r>
            <a:r>
              <a:rPr lang="en-IN" b="1" dirty="0"/>
              <a:t>P(S) operation</a:t>
            </a:r>
            <a:r>
              <a:rPr lang="en-IN" dirty="0"/>
              <a:t>. </a:t>
            </a:r>
          </a:p>
          <a:p>
            <a:pPr algn="just"/>
            <a:r>
              <a:rPr lang="en-IN" dirty="0"/>
              <a:t>The definition of wait operation is as follows:</a:t>
            </a:r>
          </a:p>
          <a:p>
            <a:pPr lvl="2">
              <a:buNone/>
            </a:pPr>
            <a:r>
              <a:rPr lang="en-IN" dirty="0"/>
              <a:t>wait(S) </a:t>
            </a:r>
          </a:p>
          <a:p>
            <a:pPr lvl="2">
              <a:buNone/>
            </a:pPr>
            <a:r>
              <a:rPr lang="en-IN" dirty="0"/>
              <a:t>{ </a:t>
            </a:r>
          </a:p>
          <a:p>
            <a:pPr lvl="2">
              <a:buNone/>
            </a:pPr>
            <a:r>
              <a:rPr lang="en-IN" dirty="0"/>
              <a:t>while (S&lt;=0);//no operation </a:t>
            </a:r>
          </a:p>
          <a:p>
            <a:pPr lvl="2">
              <a:buNone/>
            </a:pPr>
            <a:r>
              <a:rPr lang="en-IN" dirty="0"/>
              <a:t>S--; </a:t>
            </a:r>
          </a:p>
          <a:p>
            <a:pPr lvl="2">
              <a:buNone/>
            </a:pPr>
            <a:r>
              <a:rPr lang="en-IN" dirty="0"/>
              <a:t>}</a:t>
            </a:r>
          </a:p>
        </p:txBody>
      </p:sp>
      <p:sp>
        <p:nvSpPr>
          <p:cNvPr id="6" name="Slide Number Placeholder 5"/>
          <p:cNvSpPr>
            <a:spLocks noGrp="1"/>
          </p:cNvSpPr>
          <p:nvPr>
            <p:ph type="sldNum" sz="quarter" idx="12"/>
          </p:nvPr>
        </p:nvSpPr>
        <p:spPr/>
        <p:txBody>
          <a:bodyPr/>
          <a:lstStyle/>
          <a:p>
            <a:fld id="{0626A560-D43F-4E42-9E25-CE5313D6E885}" type="slidenum">
              <a:rPr lang="en-IN" smtClean="0"/>
              <a:pPr/>
              <a:t>38</a:t>
            </a:fld>
            <a:endParaRPr lang="en-IN"/>
          </a:p>
        </p:txBody>
      </p:sp>
    </p:spTree>
    <p:extLst>
      <p:ext uri="{BB962C8B-B14F-4D97-AF65-F5344CB8AC3E}">
        <p14:creationId xmlns:p14="http://schemas.microsoft.com/office/powerpoint/2010/main" val="4227046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0" y="335526"/>
            <a:ext cx="10515600" cy="407607"/>
          </a:xfrm>
        </p:spPr>
        <p:txBody>
          <a:bodyPr/>
          <a:lstStyle/>
          <a:p>
            <a:r>
              <a:rPr lang="en-US" dirty="0"/>
              <a:t>Semaphores</a:t>
            </a:r>
            <a:endParaRPr lang="en-IN" dirty="0"/>
          </a:p>
        </p:txBody>
      </p:sp>
      <p:sp>
        <p:nvSpPr>
          <p:cNvPr id="4" name="Content Placeholder 3"/>
          <p:cNvSpPr>
            <a:spLocks noGrp="1"/>
          </p:cNvSpPr>
          <p:nvPr>
            <p:ph idx="1"/>
          </p:nvPr>
        </p:nvSpPr>
        <p:spPr>
          <a:xfrm>
            <a:off x="541986" y="1010652"/>
            <a:ext cx="10811814" cy="5093933"/>
          </a:xfrm>
        </p:spPr>
        <p:txBody>
          <a:bodyPr/>
          <a:lstStyle/>
          <a:p>
            <a:r>
              <a:rPr lang="en-IN" b="1" dirty="0"/>
              <a:t>Signal</a:t>
            </a:r>
            <a:r>
              <a:rPr lang="en-IN" dirty="0"/>
              <a:t>: Increments the value of its argument S, as there is no more process blocked on the queue. </a:t>
            </a:r>
          </a:p>
          <a:p>
            <a:endParaRPr lang="en-IN" dirty="0"/>
          </a:p>
          <a:p>
            <a:r>
              <a:rPr lang="en-IN" dirty="0"/>
              <a:t>This Operation is mainly used to control the exit of a task from the critical section.</a:t>
            </a:r>
          </a:p>
          <a:p>
            <a:endParaRPr lang="en-IN" dirty="0"/>
          </a:p>
          <a:p>
            <a:r>
              <a:rPr lang="en-IN" dirty="0"/>
              <a:t>Signal() operation was originally termed as V; so it is also known as </a:t>
            </a:r>
            <a:r>
              <a:rPr lang="en-IN" b="1" dirty="0"/>
              <a:t>V(S) operation</a:t>
            </a:r>
            <a:r>
              <a:rPr lang="en-IN" dirty="0"/>
              <a:t>. </a:t>
            </a:r>
          </a:p>
          <a:p>
            <a:endParaRPr lang="en-IN" dirty="0"/>
          </a:p>
          <a:p>
            <a:r>
              <a:rPr lang="en-IN" dirty="0"/>
              <a:t>The definition of signal operation is as follows:</a:t>
            </a:r>
          </a:p>
          <a:p>
            <a:pPr lvl="1">
              <a:buNone/>
            </a:pPr>
            <a:r>
              <a:rPr lang="en-IN" dirty="0"/>
              <a:t>signal(S) </a:t>
            </a:r>
          </a:p>
          <a:p>
            <a:pPr lvl="1">
              <a:buNone/>
            </a:pPr>
            <a:r>
              <a:rPr lang="en-IN" dirty="0"/>
              <a:t>{</a:t>
            </a:r>
          </a:p>
          <a:p>
            <a:pPr lvl="1">
              <a:buNone/>
            </a:pPr>
            <a:r>
              <a:rPr lang="en-IN" dirty="0"/>
              <a:t> S++; </a:t>
            </a:r>
          </a:p>
          <a:p>
            <a:pPr lvl="1">
              <a:buNone/>
            </a:pPr>
            <a:r>
              <a:rPr lang="en-IN" dirty="0"/>
              <a:t>}</a:t>
            </a:r>
          </a:p>
        </p:txBody>
      </p:sp>
      <p:sp>
        <p:nvSpPr>
          <p:cNvPr id="6" name="Slide Number Placeholder 5"/>
          <p:cNvSpPr>
            <a:spLocks noGrp="1"/>
          </p:cNvSpPr>
          <p:nvPr>
            <p:ph type="sldNum" sz="quarter" idx="12"/>
          </p:nvPr>
        </p:nvSpPr>
        <p:spPr/>
        <p:txBody>
          <a:bodyPr/>
          <a:lstStyle/>
          <a:p>
            <a:fld id="{0626A560-D43F-4E42-9E25-CE5313D6E885}" type="slidenum">
              <a:rPr lang="en-IN" smtClean="0"/>
              <a:pPr/>
              <a:t>39</a:t>
            </a:fld>
            <a:endParaRPr lang="en-IN"/>
          </a:p>
        </p:txBody>
      </p:sp>
    </p:spTree>
    <p:extLst>
      <p:ext uri="{BB962C8B-B14F-4D97-AF65-F5344CB8AC3E}">
        <p14:creationId xmlns:p14="http://schemas.microsoft.com/office/powerpoint/2010/main" val="422704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494343"/>
            <a:ext cx="10515600" cy="407607"/>
          </a:xfrm>
        </p:spPr>
        <p:txBody>
          <a:bodyPr/>
          <a:lstStyle/>
          <a:p>
            <a:r>
              <a:rPr lang="en-IN" sz="3200" b="1" dirty="0"/>
              <a:t>What is Advanced OS?</a:t>
            </a:r>
          </a:p>
        </p:txBody>
      </p:sp>
      <p:sp>
        <p:nvSpPr>
          <p:cNvPr id="3" name="Content Placeholder 2"/>
          <p:cNvSpPr>
            <a:spLocks noGrp="1"/>
          </p:cNvSpPr>
          <p:nvPr>
            <p:ph idx="1"/>
          </p:nvPr>
        </p:nvSpPr>
        <p:spPr>
          <a:xfrm>
            <a:off x="541986" y="1264920"/>
            <a:ext cx="10811814" cy="4839666"/>
          </a:xfrm>
        </p:spPr>
        <p:txBody>
          <a:bodyPr>
            <a:normAutofit/>
          </a:bodyPr>
          <a:lstStyle/>
          <a:p>
            <a:pPr algn="just">
              <a:lnSpc>
                <a:spcPct val="110000"/>
              </a:lnSpc>
            </a:pPr>
            <a:r>
              <a:rPr lang="en-IN" sz="2700" dirty="0"/>
              <a:t>Traditional Operating System : which ran on stand- alone computers with single processors.</a:t>
            </a:r>
          </a:p>
          <a:p>
            <a:pPr algn="just">
              <a:lnSpc>
                <a:spcPct val="110000"/>
              </a:lnSpc>
            </a:pPr>
            <a:endParaRPr lang="en-IN" sz="2700" dirty="0"/>
          </a:p>
          <a:p>
            <a:pPr algn="just">
              <a:lnSpc>
                <a:spcPct val="110000"/>
              </a:lnSpc>
            </a:pPr>
            <a:r>
              <a:rPr lang="en-IN" sz="2700" dirty="0"/>
              <a:t>Arise of Multiprocessor Systems and Distributed Systems.</a:t>
            </a:r>
          </a:p>
          <a:p>
            <a:pPr algn="just">
              <a:lnSpc>
                <a:spcPct val="110000"/>
              </a:lnSpc>
            </a:pPr>
            <a:endParaRPr lang="en-IN" sz="2700" dirty="0"/>
          </a:p>
          <a:p>
            <a:pPr algn="just">
              <a:lnSpc>
                <a:spcPct val="110000"/>
              </a:lnSpc>
            </a:pPr>
            <a:r>
              <a:rPr lang="en-IN" sz="2700" dirty="0"/>
              <a:t>Due to the high demand and popularity of multiprocessor systems, advanced operating system have gained high importance.</a:t>
            </a:r>
          </a:p>
          <a:p>
            <a:pPr algn="just"/>
            <a:endParaRPr lang="en-IN" sz="2900" dirty="0"/>
          </a:p>
          <a:p>
            <a:pPr algn="just">
              <a:buNone/>
            </a:pPr>
            <a:endParaRPr lang="en-IN" sz="2900" dirty="0"/>
          </a:p>
        </p:txBody>
      </p:sp>
      <p:sp>
        <p:nvSpPr>
          <p:cNvPr id="4" name="Slide Number Placeholder 3"/>
          <p:cNvSpPr>
            <a:spLocks noGrp="1"/>
          </p:cNvSpPr>
          <p:nvPr>
            <p:ph type="sldNum" sz="quarter" idx="12"/>
          </p:nvPr>
        </p:nvSpPr>
        <p:spPr/>
        <p:txBody>
          <a:bodyPr/>
          <a:lstStyle/>
          <a:p>
            <a:fld id="{A6920F6F-6323-47FE-BBC7-1DDA836C6A66}" type="slidenum">
              <a:rPr lang="en-IN" smtClean="0"/>
              <a:pPr/>
              <a:t>4</a:t>
            </a:fld>
            <a:endParaRPr lang="en-I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4252" y="256674"/>
            <a:ext cx="5646823" cy="534586"/>
          </a:xfrm>
        </p:spPr>
        <p:txBody>
          <a:bodyPr/>
          <a:lstStyle/>
          <a:p>
            <a:r>
              <a:rPr lang="en-US" dirty="0"/>
              <a:t>Semaphores</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2921624" y="1050174"/>
            <a:ext cx="6180703" cy="5190206"/>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0626A560-D43F-4E42-9E25-CE5313D6E885}" type="slidenum">
              <a:rPr lang="en-IN" smtClean="0"/>
              <a:pPr/>
              <a:t>40</a:t>
            </a:fld>
            <a:endParaRPr lang="en-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4252" y="256674"/>
            <a:ext cx="5646823" cy="534586"/>
          </a:xfrm>
        </p:spPr>
        <p:txBody>
          <a:bodyPr/>
          <a:lstStyle/>
          <a:p>
            <a:r>
              <a:rPr lang="en-US" dirty="0"/>
              <a:t>Semaphores</a:t>
            </a:r>
            <a:endParaRPr lang="en-IN" dirty="0"/>
          </a:p>
        </p:txBody>
      </p:sp>
      <p:sp>
        <p:nvSpPr>
          <p:cNvPr id="4" name="Content Placeholder 3"/>
          <p:cNvSpPr>
            <a:spLocks noGrp="1"/>
          </p:cNvSpPr>
          <p:nvPr>
            <p:ph idx="1"/>
          </p:nvPr>
        </p:nvSpPr>
        <p:spPr/>
        <p:txBody>
          <a:bodyPr/>
          <a:lstStyle/>
          <a:p>
            <a:pPr>
              <a:buNone/>
            </a:pPr>
            <a:r>
              <a:rPr lang="en-IN" dirty="0"/>
              <a:t>.</a:t>
            </a:r>
          </a:p>
        </p:txBody>
      </p:sp>
      <p:pic>
        <p:nvPicPr>
          <p:cNvPr id="2050" name="Picture 2"/>
          <p:cNvPicPr>
            <a:picLocks noChangeAspect="1" noChangeArrowheads="1"/>
          </p:cNvPicPr>
          <p:nvPr/>
        </p:nvPicPr>
        <p:blipFill>
          <a:blip r:embed="rId2"/>
          <a:srcRect/>
          <a:stretch>
            <a:fillRect/>
          </a:stretch>
        </p:blipFill>
        <p:spPr bwMode="auto">
          <a:xfrm>
            <a:off x="3163805" y="922420"/>
            <a:ext cx="6025340" cy="5317959"/>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0626A560-D43F-4E42-9E25-CE5313D6E885}" type="slidenum">
              <a:rPr lang="en-IN" smtClean="0"/>
              <a:pPr/>
              <a:t>41</a:t>
            </a:fld>
            <a:endParaRPr lang="en-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0" y="335526"/>
            <a:ext cx="10515600" cy="407607"/>
          </a:xfrm>
        </p:spPr>
        <p:txBody>
          <a:bodyPr/>
          <a:lstStyle/>
          <a:p>
            <a:r>
              <a:rPr lang="en-IN" dirty="0"/>
              <a:t>Properties of </a:t>
            </a:r>
            <a:r>
              <a:rPr lang="en-US" dirty="0"/>
              <a:t>Semaphores</a:t>
            </a:r>
            <a:endParaRPr lang="en-IN" dirty="0"/>
          </a:p>
        </p:txBody>
      </p:sp>
      <p:sp>
        <p:nvSpPr>
          <p:cNvPr id="4" name="Content Placeholder 3"/>
          <p:cNvSpPr>
            <a:spLocks noGrp="1"/>
          </p:cNvSpPr>
          <p:nvPr>
            <p:ph idx="1"/>
          </p:nvPr>
        </p:nvSpPr>
        <p:spPr>
          <a:xfrm>
            <a:off x="541986" y="1010652"/>
            <a:ext cx="10811814" cy="5093933"/>
          </a:xfrm>
        </p:spPr>
        <p:txBody>
          <a:bodyPr/>
          <a:lstStyle/>
          <a:p>
            <a:r>
              <a:rPr lang="en-IN" dirty="0"/>
              <a:t>It's simple and always have a non-negative integer value.</a:t>
            </a:r>
          </a:p>
          <a:p>
            <a:r>
              <a:rPr lang="en-IN" dirty="0"/>
              <a:t>Works with many processes.</a:t>
            </a:r>
          </a:p>
          <a:p>
            <a:r>
              <a:rPr lang="en-IN" dirty="0"/>
              <a:t>Can have many different critical sections with different semaphores.</a:t>
            </a:r>
          </a:p>
          <a:p>
            <a:r>
              <a:rPr lang="en-IN" dirty="0"/>
              <a:t>Each critical section has unique access semaphores.</a:t>
            </a:r>
          </a:p>
          <a:p>
            <a:r>
              <a:rPr lang="en-IN" dirty="0"/>
              <a:t>Can permit multiple processes into the critical section at once, if desirable.</a:t>
            </a:r>
          </a:p>
        </p:txBody>
      </p:sp>
      <p:sp>
        <p:nvSpPr>
          <p:cNvPr id="6" name="Slide Number Placeholder 5"/>
          <p:cNvSpPr>
            <a:spLocks noGrp="1"/>
          </p:cNvSpPr>
          <p:nvPr>
            <p:ph type="sldNum" sz="quarter" idx="12"/>
          </p:nvPr>
        </p:nvSpPr>
        <p:spPr/>
        <p:txBody>
          <a:bodyPr/>
          <a:lstStyle/>
          <a:p>
            <a:fld id="{0626A560-D43F-4E42-9E25-CE5313D6E885}" type="slidenum">
              <a:rPr lang="en-IN" smtClean="0"/>
              <a:pPr/>
              <a:t>42</a:t>
            </a:fld>
            <a:endParaRPr lang="en-IN"/>
          </a:p>
        </p:txBody>
      </p:sp>
    </p:spTree>
    <p:extLst>
      <p:ext uri="{BB962C8B-B14F-4D97-AF65-F5344CB8AC3E}">
        <p14:creationId xmlns:p14="http://schemas.microsoft.com/office/powerpoint/2010/main" val="4227046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0" y="335526"/>
            <a:ext cx="10515600" cy="407607"/>
          </a:xfrm>
        </p:spPr>
        <p:txBody>
          <a:bodyPr/>
          <a:lstStyle/>
          <a:p>
            <a:r>
              <a:rPr lang="en-IN" dirty="0"/>
              <a:t>Types of Semaphores</a:t>
            </a:r>
          </a:p>
        </p:txBody>
      </p:sp>
      <p:sp>
        <p:nvSpPr>
          <p:cNvPr id="4" name="Content Placeholder 3"/>
          <p:cNvSpPr>
            <a:spLocks noGrp="1"/>
          </p:cNvSpPr>
          <p:nvPr>
            <p:ph idx="1"/>
          </p:nvPr>
        </p:nvSpPr>
        <p:spPr>
          <a:xfrm>
            <a:off x="541986" y="1010652"/>
            <a:ext cx="10811814" cy="5093933"/>
          </a:xfrm>
        </p:spPr>
        <p:txBody>
          <a:bodyPr/>
          <a:lstStyle/>
          <a:p>
            <a:endParaRPr lang="en-IN" dirty="0"/>
          </a:p>
          <a:p>
            <a:r>
              <a:rPr lang="en-IN" dirty="0"/>
              <a:t>Semaphores are mainly of two types in Operating system:</a:t>
            </a:r>
          </a:p>
          <a:p>
            <a:pPr marL="914400" lvl="1" indent="-457200">
              <a:buAutoNum type="arabicParenR"/>
            </a:pPr>
            <a:endParaRPr lang="en-IN" b="1" dirty="0"/>
          </a:p>
          <a:p>
            <a:pPr marL="914400" lvl="1" indent="-457200">
              <a:buAutoNum type="arabicParenR"/>
            </a:pPr>
            <a:r>
              <a:rPr lang="en-IN" b="1" dirty="0"/>
              <a:t>Binary Semaphore</a:t>
            </a:r>
          </a:p>
          <a:p>
            <a:pPr marL="914400" lvl="1" indent="-457200">
              <a:buAutoNum type="arabicParenR"/>
            </a:pPr>
            <a:endParaRPr lang="en-IN" b="1" dirty="0"/>
          </a:p>
          <a:p>
            <a:pPr marL="914400" lvl="1" indent="-457200">
              <a:buAutoNum type="arabicParenR"/>
            </a:pPr>
            <a:r>
              <a:rPr lang="en-IN" b="1" dirty="0"/>
              <a:t>Resource Counting Semaphores</a:t>
            </a:r>
            <a:endParaRPr lang="en-IN" dirty="0"/>
          </a:p>
        </p:txBody>
      </p:sp>
      <p:sp>
        <p:nvSpPr>
          <p:cNvPr id="6" name="Slide Number Placeholder 5"/>
          <p:cNvSpPr>
            <a:spLocks noGrp="1"/>
          </p:cNvSpPr>
          <p:nvPr>
            <p:ph type="sldNum" sz="quarter" idx="12"/>
          </p:nvPr>
        </p:nvSpPr>
        <p:spPr/>
        <p:txBody>
          <a:bodyPr/>
          <a:lstStyle/>
          <a:p>
            <a:fld id="{0626A560-D43F-4E42-9E25-CE5313D6E885}" type="slidenum">
              <a:rPr lang="en-IN" smtClean="0"/>
              <a:pPr/>
              <a:t>43</a:t>
            </a:fld>
            <a:endParaRPr lang="en-IN"/>
          </a:p>
        </p:txBody>
      </p:sp>
    </p:spTree>
    <p:extLst>
      <p:ext uri="{BB962C8B-B14F-4D97-AF65-F5344CB8AC3E}">
        <p14:creationId xmlns:p14="http://schemas.microsoft.com/office/powerpoint/2010/main" val="4227046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11989"/>
            <a:ext cx="10515600" cy="407607"/>
          </a:xfrm>
        </p:spPr>
        <p:txBody>
          <a:bodyPr/>
          <a:lstStyle/>
          <a:p>
            <a:pPr marL="914400" lvl="1" indent="-457200" algn="ctr"/>
            <a:r>
              <a:rPr lang="en-IN" sz="2400" b="1" kern="1200" dirty="0">
                <a:solidFill>
                  <a:schemeClr val="bg1"/>
                </a:solidFill>
                <a:latin typeface="+mn-lt"/>
                <a:ea typeface="+mn-ea"/>
                <a:cs typeface="+mn-cs"/>
              </a:rPr>
              <a:t>Binary Semaphore</a:t>
            </a:r>
          </a:p>
        </p:txBody>
      </p:sp>
      <p:sp>
        <p:nvSpPr>
          <p:cNvPr id="4" name="Content Placeholder 3"/>
          <p:cNvSpPr>
            <a:spLocks noGrp="1"/>
          </p:cNvSpPr>
          <p:nvPr>
            <p:ph idx="1"/>
          </p:nvPr>
        </p:nvSpPr>
        <p:spPr>
          <a:xfrm>
            <a:off x="541986" y="1010652"/>
            <a:ext cx="10811814" cy="5093933"/>
          </a:xfrm>
        </p:spPr>
        <p:txBody>
          <a:bodyPr/>
          <a:lstStyle/>
          <a:p>
            <a:endParaRPr lang="en-IN" dirty="0"/>
          </a:p>
          <a:p>
            <a:r>
              <a:rPr lang="en-IN" dirty="0"/>
              <a:t>It is a special form of semaphore used for implementing mutual exclusion, hence it is often called a </a:t>
            </a:r>
            <a:r>
              <a:rPr lang="en-IN" b="1" dirty="0" err="1"/>
              <a:t>Mutex</a:t>
            </a:r>
            <a:r>
              <a:rPr lang="en-IN" dirty="0"/>
              <a:t>. </a:t>
            </a:r>
          </a:p>
          <a:p>
            <a:r>
              <a:rPr lang="en-IN" dirty="0"/>
              <a:t>A binary semaphore is initialized to 1 and only takes the values 0 and 1 during the execution of a program. </a:t>
            </a:r>
          </a:p>
          <a:p>
            <a:r>
              <a:rPr lang="en-IN" dirty="0"/>
              <a:t>In Binary Semaphore, the wait operation works only if the value of semaphore = 1, and the signal operation succeeds when the semaphore= 0. </a:t>
            </a:r>
          </a:p>
          <a:p>
            <a:r>
              <a:rPr lang="en-IN" dirty="0"/>
              <a:t>Binary Semaphores are easier to implement than counting semaphores.</a:t>
            </a:r>
          </a:p>
        </p:txBody>
      </p:sp>
      <p:sp>
        <p:nvSpPr>
          <p:cNvPr id="6" name="Slide Number Placeholder 5"/>
          <p:cNvSpPr>
            <a:spLocks noGrp="1"/>
          </p:cNvSpPr>
          <p:nvPr>
            <p:ph type="sldNum" sz="quarter" idx="12"/>
          </p:nvPr>
        </p:nvSpPr>
        <p:spPr/>
        <p:txBody>
          <a:bodyPr/>
          <a:lstStyle/>
          <a:p>
            <a:fld id="{0626A560-D43F-4E42-9E25-CE5313D6E885}" type="slidenum">
              <a:rPr lang="en-IN" smtClean="0"/>
              <a:pPr/>
              <a:t>44</a:t>
            </a:fld>
            <a:endParaRPr lang="en-IN"/>
          </a:p>
        </p:txBody>
      </p:sp>
    </p:spTree>
    <p:extLst>
      <p:ext uri="{BB962C8B-B14F-4D97-AF65-F5344CB8AC3E}">
        <p14:creationId xmlns:p14="http://schemas.microsoft.com/office/powerpoint/2010/main" val="4227046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11989"/>
            <a:ext cx="10515600" cy="498664"/>
          </a:xfrm>
        </p:spPr>
        <p:txBody>
          <a:bodyPr/>
          <a:lstStyle/>
          <a:p>
            <a:pPr marL="914400" lvl="1" indent="-457200" algn="ctr"/>
            <a:r>
              <a:rPr lang="en-IN" sz="2800" b="1" kern="1200" dirty="0">
                <a:solidFill>
                  <a:schemeClr val="bg1"/>
                </a:solidFill>
                <a:latin typeface="+mn-lt"/>
                <a:ea typeface="+mn-ea"/>
                <a:cs typeface="+mn-cs"/>
              </a:rPr>
              <a:t>Counting Semaphores</a:t>
            </a:r>
          </a:p>
        </p:txBody>
      </p:sp>
      <p:sp>
        <p:nvSpPr>
          <p:cNvPr id="4" name="Content Placeholder 3"/>
          <p:cNvSpPr>
            <a:spLocks noGrp="1"/>
          </p:cNvSpPr>
          <p:nvPr>
            <p:ph idx="1"/>
          </p:nvPr>
        </p:nvSpPr>
        <p:spPr>
          <a:xfrm>
            <a:off x="541986" y="1010652"/>
            <a:ext cx="10811814" cy="5093933"/>
          </a:xfrm>
        </p:spPr>
        <p:txBody>
          <a:bodyPr/>
          <a:lstStyle/>
          <a:p>
            <a:pPr>
              <a:buNone/>
            </a:pPr>
            <a:endParaRPr lang="en-IN" dirty="0"/>
          </a:p>
          <a:p>
            <a:pPr algn="just"/>
            <a:r>
              <a:rPr lang="en-IN" dirty="0"/>
              <a:t>These are used to implement </a:t>
            </a:r>
            <a:r>
              <a:rPr lang="en-IN" b="1" dirty="0"/>
              <a:t>bounded concurrency</a:t>
            </a:r>
            <a:r>
              <a:rPr lang="en-IN" dirty="0"/>
              <a:t>. </a:t>
            </a:r>
          </a:p>
          <a:p>
            <a:pPr algn="just"/>
            <a:r>
              <a:rPr lang="en-IN" dirty="0"/>
              <a:t>The Counting semaphores can range over an </a:t>
            </a:r>
            <a:r>
              <a:rPr lang="en-IN" b="1" dirty="0"/>
              <a:t>unrestricted domain</a:t>
            </a:r>
            <a:r>
              <a:rPr lang="en-IN" dirty="0"/>
              <a:t>. </a:t>
            </a:r>
          </a:p>
          <a:p>
            <a:pPr algn="just"/>
            <a:r>
              <a:rPr lang="en-IN" dirty="0"/>
              <a:t>These can be used to control access to a given resource that consists of a finite number of Instances.</a:t>
            </a:r>
          </a:p>
          <a:p>
            <a:pPr algn="just"/>
            <a:r>
              <a:rPr lang="en-IN" dirty="0"/>
              <a:t> Here the semaphore count is used to indicate the number of available resources. </a:t>
            </a:r>
          </a:p>
          <a:p>
            <a:pPr algn="just"/>
            <a:r>
              <a:rPr lang="en-IN" dirty="0"/>
              <a:t>If the resources are added then the semaphore count automatically gets incremented and if the resources are removed, the count is decremented. </a:t>
            </a:r>
          </a:p>
          <a:p>
            <a:pPr algn="just"/>
            <a:r>
              <a:rPr lang="en-IN" dirty="0"/>
              <a:t>Counting Semaphore has no mutual exclusion.</a:t>
            </a:r>
          </a:p>
        </p:txBody>
      </p:sp>
      <p:sp>
        <p:nvSpPr>
          <p:cNvPr id="6" name="Slide Number Placeholder 5"/>
          <p:cNvSpPr>
            <a:spLocks noGrp="1"/>
          </p:cNvSpPr>
          <p:nvPr>
            <p:ph type="sldNum" sz="quarter" idx="12"/>
          </p:nvPr>
        </p:nvSpPr>
        <p:spPr/>
        <p:txBody>
          <a:bodyPr/>
          <a:lstStyle/>
          <a:p>
            <a:fld id="{0626A560-D43F-4E42-9E25-CE5313D6E885}" type="slidenum">
              <a:rPr lang="en-IN" smtClean="0"/>
              <a:pPr/>
              <a:t>45</a:t>
            </a:fld>
            <a:endParaRPr lang="en-IN"/>
          </a:p>
        </p:txBody>
      </p:sp>
    </p:spTree>
    <p:extLst>
      <p:ext uri="{BB962C8B-B14F-4D97-AF65-F5344CB8AC3E}">
        <p14:creationId xmlns:p14="http://schemas.microsoft.com/office/powerpoint/2010/main" val="4227046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11989"/>
            <a:ext cx="10515600" cy="931800"/>
          </a:xfrm>
        </p:spPr>
        <p:txBody>
          <a:bodyPr/>
          <a:lstStyle/>
          <a:p>
            <a:pPr marL="914400" lvl="1" indent="-457200" algn="ctr"/>
            <a:r>
              <a:rPr lang="en-IN" sz="2800" b="1" kern="1200" dirty="0">
                <a:solidFill>
                  <a:schemeClr val="bg1"/>
                </a:solidFill>
                <a:latin typeface="+mn-lt"/>
                <a:ea typeface="+mn-ea"/>
                <a:cs typeface="+mn-cs"/>
              </a:rPr>
              <a:t>Example of Use</a:t>
            </a:r>
          </a:p>
        </p:txBody>
      </p:sp>
      <p:sp>
        <p:nvSpPr>
          <p:cNvPr id="5" name="Content Placeholder 4"/>
          <p:cNvSpPr>
            <a:spLocks noGrp="1"/>
          </p:cNvSpPr>
          <p:nvPr>
            <p:ph idx="1"/>
          </p:nvPr>
        </p:nvSpPr>
        <p:spPr>
          <a:xfrm>
            <a:off x="541986" y="1684420"/>
            <a:ext cx="10811814" cy="4420165"/>
          </a:xfrm>
        </p:spPr>
        <p:txBody>
          <a:bodyPr>
            <a:normAutofit fontScale="92500" lnSpcReduction="10000"/>
          </a:bodyPr>
          <a:lstStyle/>
          <a:p>
            <a:r>
              <a:rPr lang="en-IN" dirty="0"/>
              <a:t>Here is a simple step-wise implementation involving declaration and usage of semaphore.</a:t>
            </a:r>
          </a:p>
          <a:p>
            <a:pPr>
              <a:buNone/>
            </a:pPr>
            <a:r>
              <a:rPr lang="en-IN" dirty="0"/>
              <a:t>Shared </a:t>
            </a:r>
            <a:r>
              <a:rPr lang="en-IN" dirty="0" err="1"/>
              <a:t>var</a:t>
            </a:r>
            <a:r>
              <a:rPr lang="en-IN" dirty="0"/>
              <a:t> </a:t>
            </a:r>
          </a:p>
          <a:p>
            <a:pPr>
              <a:buNone/>
            </a:pPr>
            <a:r>
              <a:rPr lang="en-IN" dirty="0" err="1"/>
              <a:t>mutex</a:t>
            </a:r>
            <a:r>
              <a:rPr lang="en-IN" dirty="0"/>
              <a:t>: semaphore = 1; </a:t>
            </a:r>
          </a:p>
          <a:p>
            <a:pPr>
              <a:buNone/>
            </a:pPr>
            <a:r>
              <a:rPr lang="en-IN" dirty="0"/>
              <a:t>Process </a:t>
            </a:r>
            <a:r>
              <a:rPr lang="en-IN" dirty="0" err="1"/>
              <a:t>i</a:t>
            </a:r>
            <a:r>
              <a:rPr lang="en-IN" dirty="0"/>
              <a:t> </a:t>
            </a:r>
          </a:p>
          <a:p>
            <a:pPr>
              <a:buNone/>
            </a:pPr>
            <a:r>
              <a:rPr lang="en-IN" dirty="0"/>
              <a:t>begin </a:t>
            </a:r>
          </a:p>
          <a:p>
            <a:pPr>
              <a:buNone/>
            </a:pPr>
            <a:r>
              <a:rPr lang="en-IN" dirty="0"/>
              <a:t>. . </a:t>
            </a:r>
          </a:p>
          <a:p>
            <a:pPr>
              <a:buNone/>
            </a:pPr>
            <a:r>
              <a:rPr lang="en-IN" dirty="0"/>
              <a:t>P(</a:t>
            </a:r>
            <a:r>
              <a:rPr lang="en-IN" dirty="0" err="1"/>
              <a:t>mutex</a:t>
            </a:r>
            <a:r>
              <a:rPr lang="en-IN" dirty="0"/>
              <a:t>); </a:t>
            </a:r>
          </a:p>
          <a:p>
            <a:pPr>
              <a:buNone/>
            </a:pPr>
            <a:r>
              <a:rPr lang="en-IN" dirty="0"/>
              <a:t>execute CS; </a:t>
            </a:r>
          </a:p>
          <a:p>
            <a:pPr>
              <a:buNone/>
            </a:pPr>
            <a:r>
              <a:rPr lang="en-IN" dirty="0"/>
              <a:t>V(</a:t>
            </a:r>
            <a:r>
              <a:rPr lang="en-IN" dirty="0" err="1"/>
              <a:t>mutex</a:t>
            </a:r>
            <a:r>
              <a:rPr lang="en-IN" dirty="0"/>
              <a:t>); </a:t>
            </a:r>
          </a:p>
          <a:p>
            <a:pPr>
              <a:buNone/>
            </a:pPr>
            <a:r>
              <a:rPr lang="en-IN" dirty="0"/>
              <a:t>. . </a:t>
            </a:r>
          </a:p>
          <a:p>
            <a:pPr>
              <a:buNone/>
            </a:pPr>
            <a:r>
              <a:rPr lang="en-IN" dirty="0"/>
              <a:t>End;</a:t>
            </a:r>
          </a:p>
        </p:txBody>
      </p:sp>
      <p:sp>
        <p:nvSpPr>
          <p:cNvPr id="6" name="Slide Number Placeholder 5"/>
          <p:cNvSpPr>
            <a:spLocks noGrp="1"/>
          </p:cNvSpPr>
          <p:nvPr>
            <p:ph type="sldNum" sz="quarter" idx="12"/>
          </p:nvPr>
        </p:nvSpPr>
        <p:spPr/>
        <p:txBody>
          <a:bodyPr/>
          <a:lstStyle/>
          <a:p>
            <a:fld id="{0626A560-D43F-4E42-9E25-CE5313D6E885}" type="slidenum">
              <a:rPr lang="en-IN" smtClean="0"/>
              <a:pPr/>
              <a:t>46</a:t>
            </a:fld>
            <a:endParaRPr lang="en-IN"/>
          </a:p>
        </p:txBody>
      </p:sp>
    </p:spTree>
    <p:extLst>
      <p:ext uri="{BB962C8B-B14F-4D97-AF65-F5344CB8AC3E}">
        <p14:creationId xmlns:p14="http://schemas.microsoft.com/office/powerpoint/2010/main" val="422704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p>
        </p:txBody>
      </p:sp>
      <p:sp>
        <p:nvSpPr>
          <p:cNvPr id="3" name="Content Placeholder 2"/>
          <p:cNvSpPr>
            <a:spLocks noGrp="1"/>
          </p:cNvSpPr>
          <p:nvPr>
            <p:ph idx="1"/>
          </p:nvPr>
        </p:nvSpPr>
        <p:spPr>
          <a:xfrm>
            <a:off x="606155" y="1892968"/>
            <a:ext cx="10811814" cy="1299411"/>
          </a:xfrm>
        </p:spPr>
        <p:txBody>
          <a:bodyPr>
            <a:normAutofit/>
          </a:bodyPr>
          <a:lstStyle/>
          <a:p>
            <a:pPr algn="ctr">
              <a:buNone/>
            </a:pPr>
            <a:r>
              <a:rPr lang="en-IN" sz="4800" b="1" dirty="0"/>
              <a:t>Other Synchronization Problems</a:t>
            </a:r>
            <a:endParaRPr lang="en-IN" sz="4800"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47</a:t>
            </a:fld>
            <a:endParaRPr lang="en-I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11989"/>
            <a:ext cx="10515600" cy="931800"/>
          </a:xfrm>
        </p:spPr>
        <p:txBody>
          <a:bodyPr/>
          <a:lstStyle/>
          <a:p>
            <a:pPr marL="914400" lvl="1" indent="-457200" algn="ctr"/>
            <a:r>
              <a:rPr lang="en-IN" sz="2800" b="1" kern="1200" dirty="0">
                <a:solidFill>
                  <a:schemeClr val="bg1"/>
                </a:solidFill>
                <a:latin typeface="+mn-lt"/>
                <a:ea typeface="+mn-ea"/>
                <a:cs typeface="+mn-cs"/>
              </a:rPr>
              <a:t>Other Synchronization Problems</a:t>
            </a:r>
          </a:p>
        </p:txBody>
      </p:sp>
      <p:sp>
        <p:nvSpPr>
          <p:cNvPr id="5" name="Content Placeholder 4"/>
          <p:cNvSpPr>
            <a:spLocks noGrp="1"/>
          </p:cNvSpPr>
          <p:nvPr>
            <p:ph idx="1"/>
          </p:nvPr>
        </p:nvSpPr>
        <p:spPr>
          <a:xfrm>
            <a:off x="541986" y="1684420"/>
            <a:ext cx="10811814" cy="4420165"/>
          </a:xfrm>
        </p:spPr>
        <p:txBody>
          <a:bodyPr>
            <a:normAutofit/>
          </a:bodyPr>
          <a:lstStyle/>
          <a:p>
            <a:r>
              <a:rPr lang="en-IN" dirty="0"/>
              <a:t>In addition to Mutual Exclusion, there are many other situations were process synchronization is necessary.</a:t>
            </a:r>
          </a:p>
          <a:p>
            <a:pPr>
              <a:buNone/>
            </a:pPr>
            <a:endParaRPr lang="en-IN" dirty="0"/>
          </a:p>
          <a:p>
            <a:pPr marL="1371600" lvl="2" indent="-457200">
              <a:lnSpc>
                <a:spcPct val="150000"/>
              </a:lnSpc>
              <a:buFont typeface="+mj-lt"/>
              <a:buAutoNum type="arabicPeriod"/>
            </a:pPr>
            <a:r>
              <a:rPr lang="en-IN" dirty="0"/>
              <a:t>The Dining Philosophers Problem.</a:t>
            </a:r>
          </a:p>
          <a:p>
            <a:pPr marL="1371600" lvl="2" indent="-457200">
              <a:lnSpc>
                <a:spcPct val="150000"/>
              </a:lnSpc>
              <a:buFont typeface="+mj-lt"/>
              <a:buAutoNum type="arabicPeriod"/>
            </a:pPr>
            <a:r>
              <a:rPr lang="en-IN" dirty="0"/>
              <a:t>The  Producer- Consumer Problem.</a:t>
            </a:r>
          </a:p>
          <a:p>
            <a:pPr marL="1371600" lvl="2" indent="-457200">
              <a:lnSpc>
                <a:spcPct val="150000"/>
              </a:lnSpc>
              <a:buFont typeface="+mj-lt"/>
              <a:buAutoNum type="arabicPeriod"/>
            </a:pPr>
            <a:r>
              <a:rPr lang="en-IN" dirty="0"/>
              <a:t>The Readers – Writers Problem.</a:t>
            </a:r>
          </a:p>
          <a:p>
            <a:endParaRPr lang="en-IN" dirty="0"/>
          </a:p>
        </p:txBody>
      </p:sp>
      <p:sp>
        <p:nvSpPr>
          <p:cNvPr id="6" name="Slide Number Placeholder 5"/>
          <p:cNvSpPr>
            <a:spLocks noGrp="1"/>
          </p:cNvSpPr>
          <p:nvPr>
            <p:ph type="sldNum" sz="quarter" idx="12"/>
          </p:nvPr>
        </p:nvSpPr>
        <p:spPr/>
        <p:txBody>
          <a:bodyPr/>
          <a:lstStyle/>
          <a:p>
            <a:fld id="{0626A560-D43F-4E42-9E25-CE5313D6E885}" type="slidenum">
              <a:rPr lang="en-IN" smtClean="0"/>
              <a:pPr/>
              <a:t>48</a:t>
            </a:fld>
            <a:endParaRPr lang="en-IN"/>
          </a:p>
        </p:txBody>
      </p:sp>
    </p:spTree>
    <p:extLst>
      <p:ext uri="{BB962C8B-B14F-4D97-AF65-F5344CB8AC3E}">
        <p14:creationId xmlns:p14="http://schemas.microsoft.com/office/powerpoint/2010/main" val="4227046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3442"/>
            <a:ext cx="10515600" cy="931800"/>
          </a:xfrm>
        </p:spPr>
        <p:txBody>
          <a:bodyPr/>
          <a:lstStyle/>
          <a:p>
            <a:pPr marL="914400" lvl="1" indent="-457200" algn="ctr"/>
            <a:r>
              <a:rPr lang="en-IN" sz="2800" b="1" kern="1200" dirty="0">
                <a:solidFill>
                  <a:schemeClr val="bg1"/>
                </a:solidFill>
                <a:latin typeface="+mn-lt"/>
                <a:ea typeface="+mn-ea"/>
                <a:cs typeface="+mn-cs"/>
              </a:rPr>
              <a:t>1. The Dining Philosophers Problem.</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1122947"/>
            <a:ext cx="10811814" cy="5213685"/>
          </a:xfrm>
        </p:spPr>
        <p:txBody>
          <a:bodyPr>
            <a:normAutofit lnSpcReduction="10000"/>
          </a:bodyPr>
          <a:lstStyle/>
          <a:p>
            <a:pPr algn="just"/>
            <a:r>
              <a:rPr lang="en-IN" dirty="0"/>
              <a:t>The dining philosophers problem states that there are 5 philosophers sharing a circular table and they eat and think alternatively. There is a bowl of rice for each of the philosophers and 5 chopsticks. A philosopher needs both their right and left chopstick to eat. </a:t>
            </a:r>
          </a:p>
          <a:p>
            <a:pPr algn="just"/>
            <a:r>
              <a:rPr lang="en-IN" dirty="0"/>
              <a:t>A philosopher alternates between two phase</a:t>
            </a:r>
            <a:r>
              <a:rPr lang="en-IN" b="1" i="1" u="sng" dirty="0"/>
              <a:t>: </a:t>
            </a:r>
            <a:r>
              <a:rPr lang="en-IN" b="1" i="1" u="sng" dirty="0">
                <a:solidFill>
                  <a:srgbClr val="FFFF00"/>
                </a:solidFill>
              </a:rPr>
              <a:t>thinking and eating</a:t>
            </a:r>
          </a:p>
          <a:p>
            <a:pPr algn="just"/>
            <a:r>
              <a:rPr lang="en-IN" dirty="0"/>
              <a:t>A hungry philosopher may only eat if there are both chopsticks available (left and right). </a:t>
            </a:r>
          </a:p>
          <a:p>
            <a:pPr algn="just"/>
            <a:r>
              <a:rPr lang="en-IN" dirty="0"/>
              <a:t>Otherwise a philosopher puts down their chopstick and begin thinking again.</a:t>
            </a:r>
          </a:p>
          <a:p>
            <a:pPr algn="just"/>
            <a:r>
              <a:rPr lang="en-IN" dirty="0"/>
              <a:t>Once a philosopher starts eating, the forks are not released until the eating phase is over.</a:t>
            </a:r>
          </a:p>
          <a:p>
            <a:pPr algn="just"/>
            <a:r>
              <a:rPr lang="en-IN" dirty="0"/>
              <a:t>When the eating phase concludes, both forks are put back in their original position and the philosopher re-enters the thinking phase.</a:t>
            </a:r>
          </a:p>
          <a:p>
            <a:pPr algn="just"/>
            <a:r>
              <a:rPr lang="en-IN" b="1" i="1" dirty="0"/>
              <a:t>The dining philosopher is a classic synchronization problem as it demonstrates a large class of concurrency control problems.</a:t>
            </a:r>
          </a:p>
          <a:p>
            <a:endParaRPr lang="en-IN" dirty="0"/>
          </a:p>
        </p:txBody>
      </p:sp>
      <p:sp>
        <p:nvSpPr>
          <p:cNvPr id="6" name="Slide Number Placeholder 5"/>
          <p:cNvSpPr>
            <a:spLocks noGrp="1"/>
          </p:cNvSpPr>
          <p:nvPr>
            <p:ph type="sldNum" sz="quarter" idx="12"/>
          </p:nvPr>
        </p:nvSpPr>
        <p:spPr/>
        <p:txBody>
          <a:bodyPr/>
          <a:lstStyle/>
          <a:p>
            <a:fld id="{0626A560-D43F-4E42-9E25-CE5313D6E885}" type="slidenum">
              <a:rPr lang="en-IN" smtClean="0"/>
              <a:pPr/>
              <a:t>49</a:t>
            </a:fld>
            <a:endParaRPr lang="en-IN"/>
          </a:p>
        </p:txBody>
      </p:sp>
    </p:spTree>
    <p:extLst>
      <p:ext uri="{BB962C8B-B14F-4D97-AF65-F5344CB8AC3E}">
        <p14:creationId xmlns:p14="http://schemas.microsoft.com/office/powerpoint/2010/main" val="4227046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463863"/>
            <a:ext cx="10515600" cy="679137"/>
          </a:xfrm>
        </p:spPr>
        <p:txBody>
          <a:bodyPr/>
          <a:lstStyle/>
          <a:p>
            <a:r>
              <a:rPr lang="en-IN" sz="3200" b="1" dirty="0"/>
              <a:t>Functions of an Operating System</a:t>
            </a:r>
          </a:p>
        </p:txBody>
      </p:sp>
      <p:sp>
        <p:nvSpPr>
          <p:cNvPr id="3" name="Content Placeholder 2"/>
          <p:cNvSpPr>
            <a:spLocks noGrp="1"/>
          </p:cNvSpPr>
          <p:nvPr>
            <p:ph idx="1"/>
          </p:nvPr>
        </p:nvSpPr>
        <p:spPr>
          <a:xfrm>
            <a:off x="541986" y="1341120"/>
            <a:ext cx="10811814" cy="4763466"/>
          </a:xfrm>
        </p:spPr>
        <p:txBody>
          <a:bodyPr/>
          <a:lstStyle/>
          <a:p>
            <a:pPr algn="just">
              <a:buNone/>
            </a:pPr>
            <a:r>
              <a:rPr lang="en-IN" sz="2900" dirty="0"/>
              <a:t>Two basic functions of operating systems are:</a:t>
            </a:r>
          </a:p>
          <a:p>
            <a:pPr marL="1371600" lvl="2" indent="-514350">
              <a:buNone/>
            </a:pPr>
            <a:endParaRPr lang="en-IN" dirty="0"/>
          </a:p>
          <a:p>
            <a:pPr marL="1371600" lvl="2" indent="-514350">
              <a:buFont typeface="+mj-lt"/>
              <a:buAutoNum type="arabicPeriod"/>
            </a:pPr>
            <a:r>
              <a:rPr lang="en-IN" sz="2800" b="1" dirty="0"/>
              <a:t>Resource management</a:t>
            </a:r>
          </a:p>
          <a:p>
            <a:pPr marL="1371600" lvl="2" indent="-514350">
              <a:lnSpc>
                <a:spcPct val="150000"/>
              </a:lnSpc>
              <a:buFont typeface="+mj-lt"/>
              <a:buAutoNum type="arabicPeriod"/>
            </a:pPr>
            <a:r>
              <a:rPr lang="en-IN" sz="2800" b="1" dirty="0"/>
              <a:t> User friendliness</a:t>
            </a:r>
          </a:p>
        </p:txBody>
      </p:sp>
      <p:sp>
        <p:nvSpPr>
          <p:cNvPr id="4" name="Slide Number Placeholder 3"/>
          <p:cNvSpPr>
            <a:spLocks noGrp="1"/>
          </p:cNvSpPr>
          <p:nvPr>
            <p:ph type="sldNum" sz="quarter" idx="12"/>
          </p:nvPr>
        </p:nvSpPr>
        <p:spPr/>
        <p:txBody>
          <a:bodyPr/>
          <a:lstStyle/>
          <a:p>
            <a:fld id="{A6920F6F-6323-47FE-BBC7-1DDA836C6A66}" type="slidenum">
              <a:rPr lang="en-IN" smtClean="0"/>
              <a:pPr/>
              <a:t>5</a:t>
            </a:fld>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3442"/>
            <a:ext cx="10515600" cy="931800"/>
          </a:xfrm>
        </p:spPr>
        <p:txBody>
          <a:bodyPr/>
          <a:lstStyle/>
          <a:p>
            <a:pPr marL="914400" lvl="1" indent="-457200" algn="ctr"/>
            <a:r>
              <a:rPr lang="en-IN" sz="2800" b="1" kern="1200" dirty="0">
                <a:solidFill>
                  <a:schemeClr val="bg1"/>
                </a:solidFill>
                <a:latin typeface="+mn-lt"/>
                <a:ea typeface="+mn-ea"/>
                <a:cs typeface="+mn-cs"/>
              </a:rPr>
              <a:t>The Dining Philosophers Problem.</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4" name="Content Placeholder 3"/>
          <p:cNvSpPr>
            <a:spLocks noGrp="1"/>
          </p:cNvSpPr>
          <p:nvPr>
            <p:ph idx="1"/>
          </p:nvPr>
        </p:nvSpPr>
        <p:spPr/>
        <p:txBody>
          <a:bodyPr/>
          <a:lstStyle/>
          <a:p>
            <a:endParaRPr lang="en-IN"/>
          </a:p>
        </p:txBody>
      </p:sp>
      <p:pic>
        <p:nvPicPr>
          <p:cNvPr id="3074" name="Picture 2" descr="Dining Philosophers Problem : Deadlock solution : using Semaphore - YouTube"/>
          <p:cNvPicPr>
            <a:picLocks noChangeAspect="1" noChangeArrowheads="1"/>
          </p:cNvPicPr>
          <p:nvPr/>
        </p:nvPicPr>
        <p:blipFill>
          <a:blip r:embed="rId2"/>
          <a:srcRect/>
          <a:stretch>
            <a:fillRect/>
          </a:stretch>
        </p:blipFill>
        <p:spPr bwMode="auto">
          <a:xfrm>
            <a:off x="0" y="-1237499"/>
            <a:ext cx="12721389" cy="8095499"/>
          </a:xfrm>
          <a:prstGeom prst="rect">
            <a:avLst/>
          </a:prstGeom>
          <a:noFill/>
        </p:spPr>
      </p:pic>
      <p:sp>
        <p:nvSpPr>
          <p:cNvPr id="6" name="Slide Number Placeholder 5"/>
          <p:cNvSpPr>
            <a:spLocks noGrp="1"/>
          </p:cNvSpPr>
          <p:nvPr>
            <p:ph type="sldNum" sz="quarter" idx="12"/>
          </p:nvPr>
        </p:nvSpPr>
        <p:spPr/>
        <p:txBody>
          <a:bodyPr/>
          <a:lstStyle/>
          <a:p>
            <a:fld id="{0626A560-D43F-4E42-9E25-CE5313D6E885}" type="slidenum">
              <a:rPr lang="en-IN" smtClean="0"/>
              <a:pPr/>
              <a:t>50</a:t>
            </a:fld>
            <a:endParaRPr lang="en-IN"/>
          </a:p>
        </p:txBody>
      </p:sp>
    </p:spTree>
    <p:extLst>
      <p:ext uri="{BB962C8B-B14F-4D97-AF65-F5344CB8AC3E}">
        <p14:creationId xmlns:p14="http://schemas.microsoft.com/office/powerpoint/2010/main" val="4227046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11989"/>
            <a:ext cx="10515600" cy="931800"/>
          </a:xfrm>
        </p:spPr>
        <p:txBody>
          <a:bodyPr/>
          <a:lstStyle/>
          <a:p>
            <a:pPr marL="914400" lvl="1" indent="-457200" algn="ctr"/>
            <a:r>
              <a:rPr lang="en-IN" sz="2800" b="1" kern="1200" dirty="0">
                <a:solidFill>
                  <a:schemeClr val="bg1"/>
                </a:solidFill>
                <a:latin typeface="+mn-lt"/>
                <a:ea typeface="+mn-ea"/>
                <a:cs typeface="+mn-cs"/>
              </a:rPr>
              <a:t>The Dining Philosophers Problem.</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1379622"/>
            <a:ext cx="10811814" cy="4724964"/>
          </a:xfrm>
        </p:spPr>
        <p:txBody>
          <a:bodyPr>
            <a:normAutofit/>
          </a:bodyPr>
          <a:lstStyle/>
          <a:p>
            <a:r>
              <a:rPr lang="en-IN" dirty="0"/>
              <a:t>No two neighbouring philosophers can eat simultaneously.</a:t>
            </a:r>
          </a:p>
          <a:p>
            <a:endParaRPr lang="en-IN" dirty="0"/>
          </a:p>
          <a:p>
            <a:r>
              <a:rPr lang="en-IN" dirty="0"/>
              <a:t>The act of picking up a fork by a philosopher must be a critical section.</a:t>
            </a:r>
          </a:p>
        </p:txBody>
      </p:sp>
      <p:sp>
        <p:nvSpPr>
          <p:cNvPr id="6" name="Slide Number Placeholder 5"/>
          <p:cNvSpPr>
            <a:spLocks noGrp="1"/>
          </p:cNvSpPr>
          <p:nvPr>
            <p:ph type="sldNum" sz="quarter" idx="12"/>
          </p:nvPr>
        </p:nvSpPr>
        <p:spPr/>
        <p:txBody>
          <a:bodyPr/>
          <a:lstStyle/>
          <a:p>
            <a:fld id="{0626A560-D43F-4E42-9E25-CE5313D6E885}" type="slidenum">
              <a:rPr lang="en-IN" smtClean="0"/>
              <a:pPr/>
              <a:t>51</a:t>
            </a:fld>
            <a:endParaRPr lang="en-IN"/>
          </a:p>
        </p:txBody>
      </p:sp>
    </p:spTree>
    <p:extLst>
      <p:ext uri="{BB962C8B-B14F-4D97-AF65-F5344CB8AC3E}">
        <p14:creationId xmlns:p14="http://schemas.microsoft.com/office/powerpoint/2010/main" val="4227046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1198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2. </a:t>
            </a:r>
            <a:r>
              <a:rPr lang="en-IN" sz="3200" b="1" kern="1200" dirty="0">
                <a:solidFill>
                  <a:schemeClr val="bg1"/>
                </a:solidFill>
                <a:latin typeface="+mn-lt"/>
                <a:ea typeface="+mn-ea"/>
                <a:cs typeface="+mn-cs"/>
              </a:rPr>
              <a:t>The Producer - Consumer Problem</a:t>
            </a:r>
            <a:br>
              <a:rPr lang="en-IN" sz="2800" dirty="0"/>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1524000"/>
            <a:ext cx="10811814" cy="4580586"/>
          </a:xfrm>
        </p:spPr>
        <p:txBody>
          <a:bodyPr>
            <a:normAutofit/>
          </a:bodyPr>
          <a:lstStyle/>
          <a:p>
            <a:pPr algn="just" fontAlgn="base"/>
            <a:r>
              <a:rPr lang="en-IN" sz="2800" dirty="0"/>
              <a:t>In computing, the producer-consumer problem (also known as the </a:t>
            </a:r>
            <a:r>
              <a:rPr lang="en-IN" sz="2800" dirty="0">
                <a:solidFill>
                  <a:srgbClr val="FFFF00"/>
                </a:solidFill>
              </a:rPr>
              <a:t>bounded-buffer problem</a:t>
            </a:r>
            <a:r>
              <a:rPr lang="en-IN" sz="2800" dirty="0"/>
              <a:t>) is a classic example of a multi-process synchronization problem. </a:t>
            </a:r>
          </a:p>
          <a:p>
            <a:pPr algn="just" fontAlgn="base"/>
            <a:r>
              <a:rPr lang="en-IN" sz="2800" dirty="0"/>
              <a:t>The problem describes two processes, the producer and the consumer, which share a common, fixed-size buffer used as a queue.</a:t>
            </a:r>
          </a:p>
          <a:p>
            <a:pPr algn="just" fontAlgn="base"/>
            <a:r>
              <a:rPr lang="en-IN" sz="2800" dirty="0"/>
              <a:t>The </a:t>
            </a:r>
            <a:r>
              <a:rPr lang="en-IN" sz="2800" dirty="0">
                <a:solidFill>
                  <a:schemeClr val="accent2">
                    <a:lumMod val="60000"/>
                    <a:lumOff val="40000"/>
                  </a:schemeClr>
                </a:solidFill>
              </a:rPr>
              <a:t>producer’s job </a:t>
            </a:r>
            <a:r>
              <a:rPr lang="en-IN" sz="2800" dirty="0"/>
              <a:t>is to generate data, put it into the buffer, and start again.</a:t>
            </a:r>
          </a:p>
          <a:p>
            <a:pPr algn="just" fontAlgn="base"/>
            <a:r>
              <a:rPr lang="en-IN" sz="2800" dirty="0"/>
              <a:t>At the same time, the </a:t>
            </a:r>
            <a:r>
              <a:rPr lang="en-IN" sz="2800" dirty="0">
                <a:solidFill>
                  <a:schemeClr val="accent2">
                    <a:lumMod val="60000"/>
                    <a:lumOff val="40000"/>
                  </a:schemeClr>
                </a:solidFill>
              </a:rPr>
              <a:t>consumer</a:t>
            </a:r>
            <a:r>
              <a:rPr lang="en-IN" sz="2800" dirty="0"/>
              <a:t> is consuming the data (i.e. removing it from the buffer), one piece at a time.</a:t>
            </a:r>
          </a:p>
          <a:p>
            <a:pPr>
              <a:buNone/>
            </a:pPr>
            <a:endParaRPr lang="en-IN" dirty="0"/>
          </a:p>
        </p:txBody>
      </p:sp>
      <p:sp>
        <p:nvSpPr>
          <p:cNvPr id="6" name="Slide Number Placeholder 5"/>
          <p:cNvSpPr>
            <a:spLocks noGrp="1"/>
          </p:cNvSpPr>
          <p:nvPr>
            <p:ph type="sldNum" sz="quarter" idx="12"/>
          </p:nvPr>
        </p:nvSpPr>
        <p:spPr/>
        <p:txBody>
          <a:bodyPr/>
          <a:lstStyle/>
          <a:p>
            <a:fld id="{0626A560-D43F-4E42-9E25-CE5313D6E885}" type="slidenum">
              <a:rPr lang="en-IN" smtClean="0"/>
              <a:pPr/>
              <a:t>52</a:t>
            </a:fld>
            <a:endParaRPr lang="en-IN"/>
          </a:p>
        </p:txBody>
      </p:sp>
    </p:spTree>
    <p:extLst>
      <p:ext uri="{BB962C8B-B14F-4D97-AF65-F5344CB8AC3E}">
        <p14:creationId xmlns:p14="http://schemas.microsoft.com/office/powerpoint/2010/main" val="4227046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79" y="608242"/>
            <a:ext cx="10515600" cy="578874"/>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3200" b="1" kern="1200" dirty="0">
                <a:solidFill>
                  <a:schemeClr val="bg1"/>
                </a:solidFill>
                <a:latin typeface="+mn-lt"/>
                <a:ea typeface="+mn-ea"/>
                <a:cs typeface="+mn-cs"/>
              </a:rPr>
              <a:t>The Producer- Consumer Problem</a:t>
            </a:r>
            <a:br>
              <a:rPr lang="en-IN" sz="3200" dirty="0"/>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1042737"/>
            <a:ext cx="11313130" cy="5502442"/>
          </a:xfrm>
        </p:spPr>
        <p:txBody>
          <a:bodyPr>
            <a:normAutofit fontScale="77500" lnSpcReduction="20000"/>
          </a:bodyPr>
          <a:lstStyle/>
          <a:p>
            <a:pPr fontAlgn="base"/>
            <a:endParaRPr lang="en-IN" sz="3500" b="1" dirty="0">
              <a:solidFill>
                <a:srgbClr val="FFFF00"/>
              </a:solidFill>
            </a:endParaRPr>
          </a:p>
          <a:p>
            <a:pPr fontAlgn="base"/>
            <a:r>
              <a:rPr lang="en-IN" sz="3500" b="1" dirty="0">
                <a:solidFill>
                  <a:srgbClr val="FFFF00"/>
                </a:solidFill>
              </a:rPr>
              <a:t>Problem</a:t>
            </a:r>
            <a:br>
              <a:rPr lang="en-IN" sz="2600" dirty="0"/>
            </a:br>
            <a:endParaRPr lang="en-IN" sz="3000" dirty="0"/>
          </a:p>
          <a:p>
            <a:pPr marL="571500" indent="-571500" fontAlgn="base">
              <a:buFont typeface="+mj-lt"/>
              <a:buAutoNum type="romanLcPeriod"/>
            </a:pPr>
            <a:r>
              <a:rPr lang="en-IN" sz="3000" dirty="0"/>
              <a:t>To make sure that the producer won’t try to add data into the buffer if it’s full.</a:t>
            </a:r>
          </a:p>
          <a:p>
            <a:pPr marL="571500" indent="-571500" fontAlgn="base">
              <a:buFont typeface="+mj-lt"/>
              <a:buAutoNum type="romanLcPeriod"/>
            </a:pPr>
            <a:r>
              <a:rPr lang="en-IN" sz="3000" dirty="0"/>
              <a:t>The consumer won’t try to remove data from an empty buffer.</a:t>
            </a:r>
            <a:endParaRPr lang="en-IN" sz="2600" dirty="0"/>
          </a:p>
          <a:p>
            <a:pPr fontAlgn="base"/>
            <a:endParaRPr lang="en-IN" sz="3500" b="1" dirty="0">
              <a:solidFill>
                <a:srgbClr val="FFFF00"/>
              </a:solidFill>
            </a:endParaRPr>
          </a:p>
          <a:p>
            <a:pPr fontAlgn="base"/>
            <a:r>
              <a:rPr lang="en-IN" sz="3500" b="1" dirty="0">
                <a:solidFill>
                  <a:srgbClr val="FFFF00"/>
                </a:solidFill>
              </a:rPr>
              <a:t>Solution</a:t>
            </a:r>
            <a:br>
              <a:rPr lang="en-IN" sz="2600" dirty="0"/>
            </a:br>
            <a:r>
              <a:rPr lang="en-IN" sz="3000" dirty="0"/>
              <a:t>The producer is to either go to sleep or discard data if the buffer is full. </a:t>
            </a:r>
          </a:p>
          <a:p>
            <a:pPr algn="just" fontAlgn="base"/>
            <a:r>
              <a:rPr lang="en-IN" sz="3000" dirty="0"/>
              <a:t>The next time the consumer removes an item from the buffer, it notifies the producer, who starts to fill the buffer again. </a:t>
            </a:r>
          </a:p>
          <a:p>
            <a:pPr algn="just" fontAlgn="base"/>
            <a:r>
              <a:rPr lang="en-IN" sz="3000" dirty="0"/>
              <a:t>In the same way, the consumer can go to sleep if it finds the buffer to be empty. </a:t>
            </a:r>
          </a:p>
          <a:p>
            <a:pPr algn="just" fontAlgn="base"/>
            <a:r>
              <a:rPr lang="en-IN" sz="3000" dirty="0"/>
              <a:t>The next time the producer puts data into the buffer, it wakes up the sleeping consumer.</a:t>
            </a:r>
          </a:p>
          <a:p>
            <a:pPr algn="just" fontAlgn="base"/>
            <a:r>
              <a:rPr lang="en-IN" sz="3000" dirty="0"/>
              <a:t>An inadequate solution could result in a deadlock where both processes are waiting to be awakened.</a:t>
            </a:r>
          </a:p>
        </p:txBody>
      </p:sp>
      <p:sp>
        <p:nvSpPr>
          <p:cNvPr id="6" name="Slide Number Placeholder 5"/>
          <p:cNvSpPr>
            <a:spLocks noGrp="1"/>
          </p:cNvSpPr>
          <p:nvPr>
            <p:ph type="sldNum" sz="quarter" idx="12"/>
          </p:nvPr>
        </p:nvSpPr>
        <p:spPr/>
        <p:txBody>
          <a:bodyPr/>
          <a:lstStyle/>
          <a:p>
            <a:fld id="{0626A560-D43F-4E42-9E25-CE5313D6E885}" type="slidenum">
              <a:rPr lang="en-IN" smtClean="0"/>
              <a:pPr/>
              <a:t>53</a:t>
            </a:fld>
            <a:endParaRPr lang="en-IN"/>
          </a:p>
        </p:txBody>
      </p:sp>
    </p:spTree>
    <p:extLst>
      <p:ext uri="{BB962C8B-B14F-4D97-AF65-F5344CB8AC3E}">
        <p14:creationId xmlns:p14="http://schemas.microsoft.com/office/powerpoint/2010/main" val="4227046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1198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The Readers – Writers Problem</a:t>
            </a:r>
            <a:br>
              <a:rPr lang="en-IN" sz="2800" dirty="0"/>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1524000"/>
            <a:ext cx="10811814" cy="4580586"/>
          </a:xfrm>
        </p:spPr>
        <p:txBody>
          <a:bodyPr>
            <a:normAutofit fontScale="92500" lnSpcReduction="20000"/>
          </a:bodyPr>
          <a:lstStyle/>
          <a:p>
            <a:pPr algn="just" fontAlgn="base"/>
            <a:r>
              <a:rPr lang="en-IN" sz="2600" dirty="0"/>
              <a:t>The readers-writers problem relates to an object such as a file that is shared between multiple processes. </a:t>
            </a:r>
          </a:p>
          <a:p>
            <a:pPr algn="just" fontAlgn="base"/>
            <a:endParaRPr lang="en-IN" sz="2600" dirty="0"/>
          </a:p>
          <a:p>
            <a:pPr algn="just" fontAlgn="base"/>
            <a:r>
              <a:rPr lang="en-IN" sz="2600" dirty="0"/>
              <a:t>Some of these processes are readers i.e. they only want to read the data from the object and some of the processes are writers i.e. they want to write into the object.</a:t>
            </a:r>
          </a:p>
          <a:p>
            <a:pPr algn="just" fontAlgn="base"/>
            <a:endParaRPr lang="en-IN" sz="2600" dirty="0"/>
          </a:p>
          <a:p>
            <a:pPr algn="just" fontAlgn="base"/>
            <a:r>
              <a:rPr lang="en-IN" sz="2600" dirty="0">
                <a:solidFill>
                  <a:srgbClr val="FFFF00"/>
                </a:solidFill>
              </a:rPr>
              <a:t>Reader Process: </a:t>
            </a:r>
            <a:r>
              <a:rPr lang="en-IN" sz="2600" dirty="0"/>
              <a:t>Simply Read the Information from file.</a:t>
            </a:r>
          </a:p>
          <a:p>
            <a:pPr algn="just" fontAlgn="base"/>
            <a:endParaRPr lang="en-IN" sz="2600" dirty="0"/>
          </a:p>
          <a:p>
            <a:pPr algn="just" fontAlgn="base"/>
            <a:r>
              <a:rPr lang="en-IN" sz="2600" dirty="0">
                <a:solidFill>
                  <a:srgbClr val="FFFF00"/>
                </a:solidFill>
              </a:rPr>
              <a:t>Writer Process: </a:t>
            </a:r>
            <a:r>
              <a:rPr lang="en-IN" sz="2600" dirty="0"/>
              <a:t>may change the information in the file.</a:t>
            </a:r>
          </a:p>
          <a:p>
            <a:pPr algn="just" fontAlgn="base"/>
            <a:endParaRPr lang="en-IN" sz="2600" dirty="0"/>
          </a:p>
          <a:p>
            <a:pPr algn="just" fontAlgn="base"/>
            <a:r>
              <a:rPr lang="en-IN" sz="2600" dirty="0"/>
              <a:t>The basic synchronization constraint is that any number of readers should be able to concurrently access the file, but only one writer can access the file at a given time</a:t>
            </a:r>
            <a:r>
              <a:rPr lang="en-IN" dirty="0"/>
              <a:t>.</a:t>
            </a:r>
          </a:p>
          <a:p>
            <a:pPr fontAlgn="base"/>
            <a:endParaRPr lang="en-IN" dirty="0"/>
          </a:p>
        </p:txBody>
      </p:sp>
      <p:sp>
        <p:nvSpPr>
          <p:cNvPr id="6" name="Slide Number Placeholder 5"/>
          <p:cNvSpPr>
            <a:spLocks noGrp="1"/>
          </p:cNvSpPr>
          <p:nvPr>
            <p:ph type="sldNum" sz="quarter" idx="12"/>
          </p:nvPr>
        </p:nvSpPr>
        <p:spPr/>
        <p:txBody>
          <a:bodyPr/>
          <a:lstStyle/>
          <a:p>
            <a:fld id="{0626A560-D43F-4E42-9E25-CE5313D6E885}" type="slidenum">
              <a:rPr lang="en-IN" smtClean="0"/>
              <a:pPr/>
              <a:t>54</a:t>
            </a:fld>
            <a:endParaRPr lang="en-IN"/>
          </a:p>
        </p:txBody>
      </p:sp>
    </p:spTree>
    <p:extLst>
      <p:ext uri="{BB962C8B-B14F-4D97-AF65-F5344CB8AC3E}">
        <p14:creationId xmlns:p14="http://schemas.microsoft.com/office/powerpoint/2010/main" val="4227046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1198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The Readers – Writers Problem</a:t>
            </a:r>
            <a:br>
              <a:rPr lang="en-IN" sz="2800" dirty="0"/>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1524000"/>
            <a:ext cx="10811814" cy="4580586"/>
          </a:xfrm>
        </p:spPr>
        <p:txBody>
          <a:bodyPr>
            <a:normAutofit lnSpcReduction="10000"/>
          </a:bodyPr>
          <a:lstStyle/>
          <a:p>
            <a:pPr algn="just" fontAlgn="base"/>
            <a:r>
              <a:rPr lang="en-IN" b="1" dirty="0">
                <a:solidFill>
                  <a:srgbClr val="FFFF00"/>
                </a:solidFill>
              </a:rPr>
              <a:t>Versions:</a:t>
            </a:r>
          </a:p>
          <a:p>
            <a:pPr lvl="1" algn="just" fontAlgn="base"/>
            <a:r>
              <a:rPr lang="en-IN" dirty="0"/>
              <a:t>Based on whether readers or writers are given priority.</a:t>
            </a:r>
          </a:p>
          <a:p>
            <a:pPr lvl="1" algn="just" fontAlgn="base"/>
            <a:endParaRPr lang="en-IN" dirty="0"/>
          </a:p>
          <a:p>
            <a:pPr lvl="1" algn="just" fontAlgn="base"/>
            <a:r>
              <a:rPr lang="en-IN" b="1" u="sng" dirty="0">
                <a:solidFill>
                  <a:srgbClr val="FFFF00"/>
                </a:solidFill>
              </a:rPr>
              <a:t>Reader’s Priority:</a:t>
            </a:r>
            <a:r>
              <a:rPr lang="en-IN" b="1" dirty="0">
                <a:solidFill>
                  <a:srgbClr val="FFFF00"/>
                </a:solidFill>
              </a:rPr>
              <a:t> </a:t>
            </a:r>
            <a:r>
              <a:rPr lang="en-IN" dirty="0"/>
              <a:t>Arriving readers receive priority over waiting writers.</a:t>
            </a:r>
          </a:p>
          <a:p>
            <a:pPr lvl="1" algn="just" fontAlgn="base">
              <a:buNone/>
            </a:pPr>
            <a:r>
              <a:rPr lang="en-IN" dirty="0"/>
              <a:t>			- A waiting or arriving writer gain access to file only when there are no readers in the system.</a:t>
            </a:r>
          </a:p>
          <a:p>
            <a:pPr lvl="1" algn="just" fontAlgn="base">
              <a:buNone/>
            </a:pPr>
            <a:r>
              <a:rPr lang="en-IN" dirty="0"/>
              <a:t>			- Writers may starve.</a:t>
            </a:r>
          </a:p>
          <a:p>
            <a:pPr lvl="1" algn="just" fontAlgn="base"/>
            <a:endParaRPr lang="en-IN" dirty="0"/>
          </a:p>
          <a:p>
            <a:pPr lvl="1" algn="just" fontAlgn="base"/>
            <a:r>
              <a:rPr lang="en-IN" b="1" u="sng" dirty="0">
                <a:solidFill>
                  <a:srgbClr val="FFFF00"/>
                </a:solidFill>
              </a:rPr>
              <a:t>Writer’s Priority</a:t>
            </a:r>
            <a:r>
              <a:rPr lang="en-IN" dirty="0">
                <a:solidFill>
                  <a:srgbClr val="FFFF00"/>
                </a:solidFill>
              </a:rPr>
              <a:t>: </a:t>
            </a:r>
            <a:r>
              <a:rPr lang="en-IN" dirty="0"/>
              <a:t>Arriving writer receives priority over waiting readers.</a:t>
            </a:r>
          </a:p>
          <a:p>
            <a:pPr lvl="1" algn="just" fontAlgn="base">
              <a:buNone/>
            </a:pPr>
            <a:r>
              <a:rPr lang="en-IN" dirty="0"/>
              <a:t>			- A waiting or an arriving reader gain access to file only when  there are no writers in the system.</a:t>
            </a:r>
          </a:p>
          <a:p>
            <a:pPr lvl="1" algn="just" fontAlgn="base">
              <a:buNone/>
            </a:pPr>
            <a:r>
              <a:rPr lang="en-IN" dirty="0"/>
              <a:t>			- Readers may starve.</a:t>
            </a:r>
          </a:p>
          <a:p>
            <a:pPr fontAlgn="base"/>
            <a:endParaRPr lang="en-IN" dirty="0"/>
          </a:p>
        </p:txBody>
      </p:sp>
      <p:sp>
        <p:nvSpPr>
          <p:cNvPr id="6" name="Slide Number Placeholder 5"/>
          <p:cNvSpPr>
            <a:spLocks noGrp="1"/>
          </p:cNvSpPr>
          <p:nvPr>
            <p:ph type="sldNum" sz="quarter" idx="12"/>
          </p:nvPr>
        </p:nvSpPr>
        <p:spPr/>
        <p:txBody>
          <a:bodyPr/>
          <a:lstStyle/>
          <a:p>
            <a:fld id="{0626A560-D43F-4E42-9E25-CE5313D6E885}" type="slidenum">
              <a:rPr lang="en-IN" smtClean="0"/>
              <a:pPr/>
              <a:t>55</a:t>
            </a:fld>
            <a:endParaRPr lang="en-IN"/>
          </a:p>
        </p:txBody>
      </p:sp>
    </p:spTree>
    <p:extLst>
      <p:ext uri="{BB962C8B-B14F-4D97-AF65-F5344CB8AC3E}">
        <p14:creationId xmlns:p14="http://schemas.microsoft.com/office/powerpoint/2010/main" val="4227046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6366" y="2358189"/>
            <a:ext cx="10811814" cy="1299411"/>
          </a:xfrm>
        </p:spPr>
        <p:txBody>
          <a:bodyPr>
            <a:normAutofit fontScale="92500" lnSpcReduction="10000"/>
          </a:bodyPr>
          <a:lstStyle/>
          <a:p>
            <a:pPr algn="ctr">
              <a:buNone/>
            </a:pPr>
            <a:r>
              <a:rPr lang="en-IN" sz="4800" b="1" dirty="0"/>
              <a:t>Monitors</a:t>
            </a:r>
          </a:p>
          <a:p>
            <a:pPr algn="ctr">
              <a:buNone/>
            </a:pPr>
            <a:r>
              <a:rPr lang="en-US" sz="4800" dirty="0"/>
              <a:t> </a:t>
            </a:r>
            <a:endParaRPr lang="en-IN" sz="4800"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56</a:t>
            </a:fld>
            <a:endParaRPr lang="en-I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9432" y="497305"/>
            <a:ext cx="7780421" cy="657728"/>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Monitors in Operating System</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1171075"/>
            <a:ext cx="10811814" cy="5374104"/>
          </a:xfrm>
        </p:spPr>
        <p:txBody>
          <a:bodyPr>
            <a:normAutofit/>
          </a:bodyPr>
          <a:lstStyle/>
          <a:p>
            <a:pPr algn="just" fontAlgn="base"/>
            <a:r>
              <a:rPr lang="en-IN" dirty="0"/>
              <a:t>Monitors are used for process synchronization. </a:t>
            </a:r>
          </a:p>
          <a:p>
            <a:pPr algn="just" fontAlgn="base"/>
            <a:r>
              <a:rPr lang="en-IN" dirty="0"/>
              <a:t>With the help of </a:t>
            </a:r>
            <a:r>
              <a:rPr lang="en-IN" dirty="0">
                <a:solidFill>
                  <a:srgbClr val="FFFF00"/>
                </a:solidFill>
              </a:rPr>
              <a:t>programming languages</a:t>
            </a:r>
            <a:r>
              <a:rPr lang="en-IN" dirty="0"/>
              <a:t>, we can use a </a:t>
            </a:r>
            <a:r>
              <a:rPr lang="en-IN" dirty="0">
                <a:solidFill>
                  <a:srgbClr val="FFFF00"/>
                </a:solidFill>
              </a:rPr>
              <a:t>monitor</a:t>
            </a:r>
            <a:r>
              <a:rPr lang="en-IN" dirty="0"/>
              <a:t> to achieve mutual exclusion among the processes. </a:t>
            </a:r>
          </a:p>
          <a:p>
            <a:pPr algn="just" fontAlgn="base"/>
            <a:r>
              <a:rPr lang="en-IN" dirty="0"/>
              <a:t>In other words, monitors are defined as the construct of programming language, which helps in controlling shared data access.</a:t>
            </a:r>
          </a:p>
          <a:p>
            <a:pPr algn="just" fontAlgn="base"/>
            <a:r>
              <a:rPr lang="en-IN" dirty="0"/>
              <a:t>The Monitor is a module or package which encapsulates shared data structure, procedures, and the synchronization between the concurrent procedure invocations.</a:t>
            </a:r>
          </a:p>
          <a:p>
            <a:pPr algn="just" fontAlgn="base"/>
            <a:r>
              <a:rPr lang="en-IN" dirty="0"/>
              <a:t>A monitor consists of </a:t>
            </a:r>
            <a:r>
              <a:rPr lang="en-IN" dirty="0">
                <a:solidFill>
                  <a:srgbClr val="FFFF00"/>
                </a:solidFill>
              </a:rPr>
              <a:t>procedures</a:t>
            </a:r>
            <a:r>
              <a:rPr lang="en-IN" dirty="0"/>
              <a:t>, </a:t>
            </a:r>
            <a:r>
              <a:rPr lang="en-IN" dirty="0">
                <a:solidFill>
                  <a:srgbClr val="FFFF00"/>
                </a:solidFill>
              </a:rPr>
              <a:t>the shared object (resource)</a:t>
            </a:r>
            <a:r>
              <a:rPr lang="en-IN" dirty="0"/>
              <a:t>, and </a:t>
            </a:r>
            <a:r>
              <a:rPr lang="en-IN" dirty="0">
                <a:solidFill>
                  <a:srgbClr val="FFFF00"/>
                </a:solidFill>
              </a:rPr>
              <a:t>administrative data.</a:t>
            </a:r>
          </a:p>
          <a:p>
            <a:pPr algn="just" fontAlgn="base"/>
            <a:r>
              <a:rPr lang="en-IN" dirty="0">
                <a:solidFill>
                  <a:srgbClr val="FFFF00"/>
                </a:solidFill>
              </a:rPr>
              <a:t>Procedures </a:t>
            </a:r>
            <a:r>
              <a:rPr lang="en-IN" dirty="0"/>
              <a:t>are the gateway to the shared resource and are called by the processes needing to access the resource.</a:t>
            </a:r>
          </a:p>
        </p:txBody>
      </p:sp>
      <p:sp>
        <p:nvSpPr>
          <p:cNvPr id="6" name="Slide Number Placeholder 5"/>
          <p:cNvSpPr>
            <a:spLocks noGrp="1"/>
          </p:cNvSpPr>
          <p:nvPr>
            <p:ph type="sldNum" sz="quarter" idx="12"/>
          </p:nvPr>
        </p:nvSpPr>
        <p:spPr/>
        <p:txBody>
          <a:bodyPr/>
          <a:lstStyle/>
          <a:p>
            <a:fld id="{0626A560-D43F-4E42-9E25-CE5313D6E885}" type="slidenum">
              <a:rPr lang="en-IN" smtClean="0"/>
              <a:pPr/>
              <a:t>57</a:t>
            </a:fld>
            <a:endParaRPr lang="en-IN"/>
          </a:p>
        </p:txBody>
      </p:sp>
    </p:spTree>
    <p:extLst>
      <p:ext uri="{BB962C8B-B14F-4D97-AF65-F5344CB8AC3E}">
        <p14:creationId xmlns:p14="http://schemas.microsoft.com/office/powerpoint/2010/main" val="4227046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457200"/>
            <a:ext cx="10515600" cy="198120"/>
          </a:xfrm>
        </p:spPr>
        <p:txBody>
          <a:bodyPr/>
          <a:lstStyle/>
          <a:p>
            <a:r>
              <a:rPr lang="en-IN" dirty="0"/>
              <a:t>Monitor</a:t>
            </a:r>
            <a:br>
              <a:rPr lang="en-IN" dirty="0"/>
            </a:br>
            <a:endParaRPr lang="en-IN" dirty="0"/>
          </a:p>
        </p:txBody>
      </p:sp>
      <p:pic>
        <p:nvPicPr>
          <p:cNvPr id="78850" name="Picture 2"/>
          <p:cNvPicPr>
            <a:picLocks noGrp="1" noChangeAspect="1" noChangeArrowheads="1"/>
          </p:cNvPicPr>
          <p:nvPr>
            <p:ph idx="1"/>
          </p:nvPr>
        </p:nvPicPr>
        <p:blipFill>
          <a:blip r:embed="rId2"/>
          <a:srcRect/>
          <a:stretch>
            <a:fillRect/>
          </a:stretch>
        </p:blipFill>
        <p:spPr bwMode="auto">
          <a:xfrm>
            <a:off x="2325211" y="1003300"/>
            <a:ext cx="8007509" cy="3538220"/>
          </a:xfrm>
          <a:prstGeom prst="rect">
            <a:avLst/>
          </a:prstGeom>
          <a:noFill/>
          <a:ln w="9525">
            <a:noFill/>
            <a:miter lim="800000"/>
            <a:headEnd/>
            <a:tailEnd/>
          </a:ln>
          <a:effectLst/>
        </p:spPr>
      </p:pic>
      <p:pic>
        <p:nvPicPr>
          <p:cNvPr id="78852" name="Picture 4"/>
          <p:cNvPicPr>
            <a:picLocks noChangeAspect="1" noChangeArrowheads="1"/>
          </p:cNvPicPr>
          <p:nvPr/>
        </p:nvPicPr>
        <p:blipFill>
          <a:blip r:embed="rId3"/>
          <a:srcRect/>
          <a:stretch>
            <a:fillRect/>
          </a:stretch>
        </p:blipFill>
        <p:spPr bwMode="auto">
          <a:xfrm>
            <a:off x="2271713" y="4575810"/>
            <a:ext cx="8045767" cy="165735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0626A560-D43F-4E42-9E25-CE5313D6E885}" type="slidenum">
              <a:rPr lang="en-IN" smtClean="0"/>
              <a:pPr/>
              <a:t>58</a:t>
            </a:fld>
            <a:endParaRPr lang="en-I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457200"/>
            <a:ext cx="10515600" cy="198120"/>
          </a:xfrm>
        </p:spPr>
        <p:txBody>
          <a:bodyPr/>
          <a:lstStyle/>
          <a:p>
            <a:r>
              <a:rPr lang="en-IN" dirty="0"/>
              <a:t>Monitor</a:t>
            </a:r>
            <a:br>
              <a:rPr lang="en-IN" dirty="0"/>
            </a:br>
            <a:endParaRPr lang="en-IN" dirty="0"/>
          </a:p>
        </p:txBody>
      </p:sp>
      <p:sp>
        <p:nvSpPr>
          <p:cNvPr id="5" name="Content Placeholder 4"/>
          <p:cNvSpPr>
            <a:spLocks noGrp="1"/>
          </p:cNvSpPr>
          <p:nvPr>
            <p:ph idx="1"/>
          </p:nvPr>
        </p:nvSpPr>
        <p:spPr/>
        <p:txBody>
          <a:bodyPr/>
          <a:lstStyle/>
          <a:p>
            <a:pPr>
              <a:buNone/>
            </a:pPr>
            <a:r>
              <a:rPr lang="en-IN" dirty="0"/>
              <a:t>.</a:t>
            </a:r>
          </a:p>
        </p:txBody>
      </p:sp>
      <p:pic>
        <p:nvPicPr>
          <p:cNvPr id="79874" name="Picture 2"/>
          <p:cNvPicPr>
            <a:picLocks noChangeAspect="1" noChangeArrowheads="1"/>
          </p:cNvPicPr>
          <p:nvPr/>
        </p:nvPicPr>
        <p:blipFill>
          <a:blip r:embed="rId2"/>
          <a:srcRect/>
          <a:stretch>
            <a:fillRect/>
          </a:stretch>
        </p:blipFill>
        <p:spPr bwMode="auto">
          <a:xfrm>
            <a:off x="1316354" y="782003"/>
            <a:ext cx="8513445" cy="5453391"/>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0626A560-D43F-4E42-9E25-CE5313D6E885}" type="slidenum">
              <a:rPr lang="en-IN" smtClean="0"/>
              <a:pPr/>
              <a:t>59</a:t>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341943"/>
            <a:ext cx="10515600" cy="407607"/>
          </a:xfrm>
        </p:spPr>
        <p:txBody>
          <a:bodyPr>
            <a:normAutofit fontScale="90000"/>
          </a:bodyPr>
          <a:lstStyle/>
          <a:p>
            <a:r>
              <a:rPr lang="en-IN" sz="4000" b="1" dirty="0"/>
              <a:t>Functions of an Operating System...</a:t>
            </a:r>
          </a:p>
        </p:txBody>
      </p:sp>
      <p:sp>
        <p:nvSpPr>
          <p:cNvPr id="3" name="Content Placeholder 2"/>
          <p:cNvSpPr>
            <a:spLocks noGrp="1"/>
          </p:cNvSpPr>
          <p:nvPr>
            <p:ph idx="1"/>
          </p:nvPr>
        </p:nvSpPr>
        <p:spPr>
          <a:xfrm>
            <a:off x="609600" y="1357298"/>
            <a:ext cx="10972800" cy="5072098"/>
          </a:xfrm>
        </p:spPr>
        <p:txBody>
          <a:bodyPr>
            <a:normAutofit lnSpcReduction="10000"/>
          </a:bodyPr>
          <a:lstStyle/>
          <a:p>
            <a:pPr marL="1371600" lvl="2" indent="-514350">
              <a:buFont typeface="+mj-lt"/>
              <a:buAutoNum type="arabicPeriod"/>
            </a:pPr>
            <a:r>
              <a:rPr lang="en-IN" sz="2800" b="1" dirty="0"/>
              <a:t>Resource management</a:t>
            </a:r>
          </a:p>
          <a:p>
            <a:pPr marL="622300" lvl="2" indent="-514350" algn="just">
              <a:lnSpc>
                <a:spcPct val="110000"/>
              </a:lnSpc>
            </a:pPr>
            <a:r>
              <a:rPr lang="en-IN" dirty="0"/>
              <a:t>A user program accesses several hardware and software resources during its execution.</a:t>
            </a:r>
          </a:p>
          <a:p>
            <a:pPr marL="622300" lvl="2" indent="-514350" algn="just">
              <a:lnSpc>
                <a:spcPct val="110000"/>
              </a:lnSpc>
            </a:pPr>
            <a:r>
              <a:rPr lang="en-IN" dirty="0"/>
              <a:t>Example: CPU, Main memory, I/O devices, and various types of software (compiler, linker-loader, files, etc.).</a:t>
            </a:r>
          </a:p>
          <a:p>
            <a:pPr marL="622300" lvl="2" indent="-514350" algn="just">
              <a:lnSpc>
                <a:spcPct val="110000"/>
              </a:lnSpc>
            </a:pPr>
            <a:r>
              <a:rPr lang="en-IN" dirty="0"/>
              <a:t>Manages the resources and allocates them to users in an efficient and fair manner. </a:t>
            </a:r>
          </a:p>
          <a:p>
            <a:pPr marL="622300" lvl="2" indent="-514350" algn="just">
              <a:lnSpc>
                <a:spcPct val="110000"/>
              </a:lnSpc>
            </a:pPr>
            <a:r>
              <a:rPr lang="en-IN" dirty="0"/>
              <a:t>It encompasses the following functions. </a:t>
            </a:r>
          </a:p>
          <a:p>
            <a:pPr marL="1079500" lvl="3" indent="-514350" algn="just">
              <a:lnSpc>
                <a:spcPct val="110000"/>
              </a:lnSpc>
            </a:pPr>
            <a:r>
              <a:rPr lang="en-IN" dirty="0"/>
              <a:t>Time management (CPU and disk scheduling).</a:t>
            </a:r>
          </a:p>
          <a:p>
            <a:pPr marL="1079500" lvl="3" indent="-514350" algn="just">
              <a:lnSpc>
                <a:spcPct val="110000"/>
              </a:lnSpc>
            </a:pPr>
            <a:r>
              <a:rPr lang="en-IN" dirty="0"/>
              <a:t>Space management (main and secondary storages). </a:t>
            </a:r>
          </a:p>
          <a:p>
            <a:pPr marL="1079500" lvl="3" indent="-514350" algn="just">
              <a:lnSpc>
                <a:spcPct val="110000"/>
              </a:lnSpc>
            </a:pPr>
            <a:r>
              <a:rPr lang="en-IN" dirty="0"/>
              <a:t>Process </a:t>
            </a:r>
            <a:r>
              <a:rPr lang="en-IN" dirty="0" err="1"/>
              <a:t>Synchroziation</a:t>
            </a:r>
            <a:r>
              <a:rPr lang="en-IN" dirty="0"/>
              <a:t> and deadlock handling. </a:t>
            </a:r>
          </a:p>
          <a:p>
            <a:pPr marL="1079500" lvl="3" indent="-514350" algn="just">
              <a:lnSpc>
                <a:spcPct val="110000"/>
              </a:lnSpc>
            </a:pPr>
            <a:r>
              <a:rPr lang="en-IN" dirty="0" err="1"/>
              <a:t>Accouting</a:t>
            </a:r>
            <a:r>
              <a:rPr lang="en-IN" dirty="0"/>
              <a:t> and status information. </a:t>
            </a:r>
            <a:endParaRPr lang="en-IN" b="1" dirty="0"/>
          </a:p>
          <a:p>
            <a:pPr marL="1371600" lvl="2" indent="-514350">
              <a:buNone/>
            </a:pPr>
            <a:endParaRPr lang="en-IN" sz="2800" b="1" dirty="0"/>
          </a:p>
        </p:txBody>
      </p:sp>
      <p:sp>
        <p:nvSpPr>
          <p:cNvPr id="4" name="Slide Number Placeholder 3"/>
          <p:cNvSpPr>
            <a:spLocks noGrp="1"/>
          </p:cNvSpPr>
          <p:nvPr>
            <p:ph type="sldNum" sz="quarter" idx="12"/>
          </p:nvPr>
        </p:nvSpPr>
        <p:spPr/>
        <p:txBody>
          <a:bodyPr/>
          <a:lstStyle/>
          <a:p>
            <a:fld id="{A6920F6F-6323-47FE-BBC7-1DDA836C6A66}" type="slidenum">
              <a:rPr lang="en-IN" smtClean="0"/>
              <a:pPr/>
              <a:t>6</a:t>
            </a:fld>
            <a:endParaRPr lang="en-I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1198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Characteristics of Monitors</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1283368"/>
            <a:ext cx="10811814" cy="4821218"/>
          </a:xfrm>
        </p:spPr>
        <p:txBody>
          <a:bodyPr>
            <a:normAutofit fontScale="92500"/>
          </a:bodyPr>
          <a:lstStyle/>
          <a:p>
            <a:pPr marL="457200" indent="-457200" algn="just" fontAlgn="base">
              <a:lnSpc>
                <a:spcPct val="150000"/>
              </a:lnSpc>
              <a:buFont typeface="+mj-lt"/>
              <a:buAutoNum type="arabicPeriod"/>
            </a:pPr>
            <a:r>
              <a:rPr lang="en-IN" dirty="0"/>
              <a:t>Inside the monitors, we can only </a:t>
            </a:r>
            <a:r>
              <a:rPr lang="en-IN" dirty="0">
                <a:solidFill>
                  <a:srgbClr val="FFFF00"/>
                </a:solidFill>
              </a:rPr>
              <a:t>execute one proc</a:t>
            </a:r>
            <a:r>
              <a:rPr lang="en-IN" dirty="0"/>
              <a:t>ess at a time.</a:t>
            </a:r>
          </a:p>
          <a:p>
            <a:pPr marL="457200" indent="-457200" algn="just" fontAlgn="base">
              <a:lnSpc>
                <a:spcPct val="150000"/>
              </a:lnSpc>
              <a:buFont typeface="+mj-lt"/>
              <a:buAutoNum type="arabicPeriod"/>
            </a:pPr>
            <a:r>
              <a:rPr lang="en-IN" dirty="0"/>
              <a:t>Monitors are the group of procedures, and condition variables that are merged together in a </a:t>
            </a:r>
            <a:r>
              <a:rPr lang="en-IN" dirty="0">
                <a:solidFill>
                  <a:srgbClr val="FFFF00"/>
                </a:solidFill>
              </a:rPr>
              <a:t>special type of module</a:t>
            </a:r>
            <a:r>
              <a:rPr lang="en-IN" dirty="0"/>
              <a:t>.</a:t>
            </a:r>
          </a:p>
          <a:p>
            <a:pPr marL="457200" indent="-457200" algn="just" fontAlgn="base">
              <a:lnSpc>
                <a:spcPct val="150000"/>
              </a:lnSpc>
              <a:buNone/>
            </a:pPr>
            <a:r>
              <a:rPr lang="en-IN" b="1" dirty="0"/>
              <a:t>3. </a:t>
            </a:r>
            <a:r>
              <a:rPr lang="en-IN" dirty="0"/>
              <a:t>If the process is running outside the monitor, then it cannot access the monitor’s internal variable. But a process can </a:t>
            </a:r>
            <a:r>
              <a:rPr lang="en-IN" dirty="0">
                <a:solidFill>
                  <a:srgbClr val="FFFF00"/>
                </a:solidFill>
              </a:rPr>
              <a:t>call the procedures </a:t>
            </a:r>
            <a:r>
              <a:rPr lang="en-IN" dirty="0"/>
              <a:t>of the monitor.</a:t>
            </a:r>
          </a:p>
          <a:p>
            <a:pPr algn="just" fontAlgn="base">
              <a:lnSpc>
                <a:spcPct val="150000"/>
              </a:lnSpc>
              <a:buNone/>
            </a:pPr>
            <a:r>
              <a:rPr lang="en-IN" b="1" dirty="0"/>
              <a:t>4.</a:t>
            </a:r>
            <a:r>
              <a:rPr lang="en-IN" dirty="0"/>
              <a:t> Monitors offer </a:t>
            </a:r>
            <a:r>
              <a:rPr lang="en-IN" dirty="0">
                <a:solidFill>
                  <a:srgbClr val="FFFF00"/>
                </a:solidFill>
              </a:rPr>
              <a:t>high-level of synchronization.</a:t>
            </a:r>
          </a:p>
          <a:p>
            <a:pPr algn="just" fontAlgn="base">
              <a:lnSpc>
                <a:spcPct val="150000"/>
              </a:lnSpc>
              <a:buNone/>
            </a:pPr>
            <a:r>
              <a:rPr lang="en-IN" b="1" dirty="0"/>
              <a:t>5.</a:t>
            </a:r>
            <a:r>
              <a:rPr lang="en-IN" dirty="0"/>
              <a:t> Monitors were </a:t>
            </a:r>
            <a:r>
              <a:rPr lang="en-IN" dirty="0">
                <a:solidFill>
                  <a:srgbClr val="FFFF00"/>
                </a:solidFill>
              </a:rPr>
              <a:t>derived to simplify </a:t>
            </a:r>
            <a:r>
              <a:rPr lang="en-IN" dirty="0"/>
              <a:t>the complexity of synchronization problems.</a:t>
            </a:r>
          </a:p>
          <a:p>
            <a:pPr algn="just" fontAlgn="base">
              <a:lnSpc>
                <a:spcPct val="150000"/>
              </a:lnSpc>
              <a:buNone/>
            </a:pPr>
            <a:r>
              <a:rPr lang="en-IN" b="1" dirty="0"/>
              <a:t>6.</a:t>
            </a:r>
            <a:r>
              <a:rPr lang="en-IN" dirty="0"/>
              <a:t> There is only one process that can be </a:t>
            </a:r>
            <a:r>
              <a:rPr lang="en-IN" dirty="0">
                <a:solidFill>
                  <a:srgbClr val="FFFF00"/>
                </a:solidFill>
              </a:rPr>
              <a:t>active</a:t>
            </a:r>
            <a:r>
              <a:rPr lang="en-IN" dirty="0"/>
              <a:t> at a time inside the monitor.</a:t>
            </a:r>
          </a:p>
        </p:txBody>
      </p:sp>
      <p:sp>
        <p:nvSpPr>
          <p:cNvPr id="6" name="Slide Number Placeholder 5"/>
          <p:cNvSpPr>
            <a:spLocks noGrp="1"/>
          </p:cNvSpPr>
          <p:nvPr>
            <p:ph type="sldNum" sz="quarter" idx="12"/>
          </p:nvPr>
        </p:nvSpPr>
        <p:spPr/>
        <p:txBody>
          <a:bodyPr/>
          <a:lstStyle/>
          <a:p>
            <a:fld id="{0626A560-D43F-4E42-9E25-CE5313D6E885}" type="slidenum">
              <a:rPr lang="en-IN" smtClean="0"/>
              <a:pPr/>
              <a:t>60</a:t>
            </a:fld>
            <a:endParaRPr lang="en-IN"/>
          </a:p>
        </p:txBody>
      </p:sp>
    </p:spTree>
    <p:extLst>
      <p:ext uri="{BB962C8B-B14F-4D97-AF65-F5344CB8AC3E}">
        <p14:creationId xmlns:p14="http://schemas.microsoft.com/office/powerpoint/2010/main" val="4227046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1198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Monitors</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1283368"/>
            <a:ext cx="10811814" cy="4821218"/>
          </a:xfrm>
        </p:spPr>
        <p:txBody>
          <a:bodyPr>
            <a:normAutofit fontScale="92500" lnSpcReduction="10000"/>
          </a:bodyPr>
          <a:lstStyle/>
          <a:p>
            <a:pPr marL="457200" indent="-457200" algn="just" fontAlgn="base">
              <a:lnSpc>
                <a:spcPct val="150000"/>
              </a:lnSpc>
            </a:pPr>
            <a:r>
              <a:rPr lang="en-IN" dirty="0"/>
              <a:t>Since the main function of a monitor is to control access to a shared resource, it should be able to delay and resume the execution of the processes calling monitor’s procedures.</a:t>
            </a:r>
          </a:p>
          <a:p>
            <a:pPr marL="457200" indent="-457200" algn="just" fontAlgn="base">
              <a:lnSpc>
                <a:spcPct val="150000"/>
              </a:lnSpc>
            </a:pPr>
            <a:r>
              <a:rPr lang="en-IN" dirty="0"/>
              <a:t>Synchronization  of processes is accomplished with two operations:</a:t>
            </a:r>
          </a:p>
          <a:p>
            <a:pPr marL="1371600" lvl="2" indent="-457200" algn="just" fontAlgn="base">
              <a:lnSpc>
                <a:spcPct val="150000"/>
              </a:lnSpc>
            </a:pPr>
            <a:r>
              <a:rPr lang="en-IN" dirty="0">
                <a:solidFill>
                  <a:srgbClr val="FFFF00"/>
                </a:solidFill>
              </a:rPr>
              <a:t>Wait </a:t>
            </a:r>
          </a:p>
          <a:p>
            <a:pPr marL="1371600" lvl="2" indent="-457200" algn="just" fontAlgn="base">
              <a:lnSpc>
                <a:spcPct val="150000"/>
              </a:lnSpc>
            </a:pPr>
            <a:r>
              <a:rPr lang="en-IN" dirty="0">
                <a:solidFill>
                  <a:srgbClr val="FFFF00"/>
                </a:solidFill>
              </a:rPr>
              <a:t>Signal</a:t>
            </a:r>
          </a:p>
          <a:p>
            <a:pPr marL="546100" lvl="2" indent="-546100" algn="just" fontAlgn="base">
              <a:lnSpc>
                <a:spcPct val="150000"/>
              </a:lnSpc>
            </a:pPr>
            <a:r>
              <a:rPr lang="en-IN" dirty="0"/>
              <a:t>Both operations are executed within the  monitor’s procedures.</a:t>
            </a:r>
          </a:p>
          <a:p>
            <a:pPr marL="546100" lvl="2" indent="-546100" algn="just" fontAlgn="base">
              <a:lnSpc>
                <a:spcPct val="150000"/>
              </a:lnSpc>
            </a:pPr>
            <a:r>
              <a:rPr lang="en-IN" dirty="0">
                <a:solidFill>
                  <a:srgbClr val="FFFF00"/>
                </a:solidFill>
              </a:rPr>
              <a:t>Executing wait operation </a:t>
            </a:r>
            <a:r>
              <a:rPr lang="en-IN" dirty="0"/>
              <a:t>suspends the caller process.</a:t>
            </a:r>
          </a:p>
          <a:p>
            <a:pPr marL="546100" lvl="2" indent="-546100" algn="just" fontAlgn="base">
              <a:lnSpc>
                <a:spcPct val="150000"/>
              </a:lnSpc>
            </a:pPr>
            <a:r>
              <a:rPr lang="en-IN" dirty="0">
                <a:solidFill>
                  <a:srgbClr val="FFFF00"/>
                </a:solidFill>
              </a:rPr>
              <a:t>Executing a signal operation </a:t>
            </a:r>
            <a:r>
              <a:rPr lang="en-IN" dirty="0"/>
              <a:t>causes exactly one waiting process to immediately regain control of the monitor.</a:t>
            </a:r>
          </a:p>
        </p:txBody>
      </p:sp>
      <p:sp>
        <p:nvSpPr>
          <p:cNvPr id="6" name="Slide Number Placeholder 5"/>
          <p:cNvSpPr>
            <a:spLocks noGrp="1"/>
          </p:cNvSpPr>
          <p:nvPr>
            <p:ph type="sldNum" sz="quarter" idx="12"/>
          </p:nvPr>
        </p:nvSpPr>
        <p:spPr/>
        <p:txBody>
          <a:bodyPr/>
          <a:lstStyle/>
          <a:p>
            <a:fld id="{0626A560-D43F-4E42-9E25-CE5313D6E885}" type="slidenum">
              <a:rPr lang="en-IN" smtClean="0"/>
              <a:pPr/>
              <a:t>61</a:t>
            </a:fld>
            <a:endParaRPr lang="en-IN"/>
          </a:p>
        </p:txBody>
      </p:sp>
    </p:spTree>
    <p:extLst>
      <p:ext uri="{BB962C8B-B14F-4D97-AF65-F5344CB8AC3E}">
        <p14:creationId xmlns:p14="http://schemas.microsoft.com/office/powerpoint/2010/main" val="42270462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242" y="51198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Monitors</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1283368"/>
            <a:ext cx="10811814" cy="4821218"/>
          </a:xfrm>
        </p:spPr>
        <p:txBody>
          <a:bodyPr>
            <a:normAutofit/>
          </a:bodyPr>
          <a:lstStyle/>
          <a:p>
            <a:pPr marL="457200" indent="-457200" algn="just" fontAlgn="base">
              <a:lnSpc>
                <a:spcPct val="150000"/>
              </a:lnSpc>
            </a:pPr>
            <a:r>
              <a:rPr lang="en-IN" dirty="0"/>
              <a:t>The signalling process is suspended on an </a:t>
            </a:r>
            <a:r>
              <a:rPr lang="en-IN" dirty="0">
                <a:solidFill>
                  <a:srgbClr val="FFFF00"/>
                </a:solidFill>
              </a:rPr>
              <a:t>urgent queue.</a:t>
            </a:r>
          </a:p>
          <a:p>
            <a:pPr marL="457200" indent="-457200" algn="just" fontAlgn="base">
              <a:lnSpc>
                <a:spcPct val="150000"/>
              </a:lnSpc>
            </a:pPr>
            <a:r>
              <a:rPr lang="en-IN" dirty="0"/>
              <a:t>The processes in an urgent queue have a </a:t>
            </a:r>
            <a:r>
              <a:rPr lang="en-IN" dirty="0">
                <a:solidFill>
                  <a:srgbClr val="FFFF00"/>
                </a:solidFill>
              </a:rPr>
              <a:t>higher priority </a:t>
            </a:r>
            <a:r>
              <a:rPr lang="en-IN" dirty="0"/>
              <a:t>for regaining control of the monitor than the process waiting in the monitor’s entry queue.</a:t>
            </a:r>
          </a:p>
          <a:p>
            <a:pPr marL="457200" indent="-457200" algn="just" fontAlgn="base">
              <a:lnSpc>
                <a:spcPct val="150000"/>
              </a:lnSpc>
            </a:pPr>
            <a:r>
              <a:rPr lang="en-IN" dirty="0"/>
              <a:t>When a waiting process is signalled, it starts execution from the very next statement following the wait statement.</a:t>
            </a:r>
          </a:p>
          <a:p>
            <a:pPr marL="457200" indent="-457200" algn="just" fontAlgn="base">
              <a:lnSpc>
                <a:spcPct val="150000"/>
              </a:lnSpc>
            </a:pPr>
            <a:r>
              <a:rPr lang="en-IN" dirty="0"/>
              <a:t>If there are no waiting processes, the signal has no effect.</a:t>
            </a:r>
          </a:p>
          <a:p>
            <a:pPr marL="457200" indent="-457200" algn="just" fontAlgn="base">
              <a:lnSpc>
                <a:spcPct val="150000"/>
              </a:lnSpc>
            </a:pPr>
            <a:endParaRPr lang="en-IN" dirty="0"/>
          </a:p>
        </p:txBody>
      </p:sp>
      <p:sp>
        <p:nvSpPr>
          <p:cNvPr id="6" name="Slide Number Placeholder 5"/>
          <p:cNvSpPr>
            <a:spLocks noGrp="1"/>
          </p:cNvSpPr>
          <p:nvPr>
            <p:ph type="sldNum" sz="quarter" idx="12"/>
          </p:nvPr>
        </p:nvSpPr>
        <p:spPr/>
        <p:txBody>
          <a:bodyPr/>
          <a:lstStyle/>
          <a:p>
            <a:fld id="{0626A560-D43F-4E42-9E25-CE5313D6E885}" type="slidenum">
              <a:rPr lang="en-IN" smtClean="0"/>
              <a:pPr/>
              <a:t>62</a:t>
            </a:fld>
            <a:endParaRPr lang="en-IN"/>
          </a:p>
        </p:txBody>
      </p:sp>
    </p:spTree>
    <p:extLst>
      <p:ext uri="{BB962C8B-B14F-4D97-AF65-F5344CB8AC3E}">
        <p14:creationId xmlns:p14="http://schemas.microsoft.com/office/powerpoint/2010/main" val="4227046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042" y="207189"/>
            <a:ext cx="9646118"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Monitors</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4" name="Content Placeholder 3"/>
          <p:cNvSpPr>
            <a:spLocks noGrp="1"/>
          </p:cNvSpPr>
          <p:nvPr>
            <p:ph idx="1"/>
          </p:nvPr>
        </p:nvSpPr>
        <p:spPr/>
        <p:txBody>
          <a:bodyPr/>
          <a:lstStyle/>
          <a:p>
            <a:pPr>
              <a:buNone/>
            </a:pPr>
            <a:r>
              <a:rPr lang="en-IN" dirty="0"/>
              <a:t>.</a:t>
            </a:r>
          </a:p>
        </p:txBody>
      </p:sp>
      <p:pic>
        <p:nvPicPr>
          <p:cNvPr id="1026" name="Picture 2" descr="monitors"/>
          <p:cNvPicPr>
            <a:picLocks noChangeAspect="1" noChangeArrowheads="1"/>
          </p:cNvPicPr>
          <p:nvPr/>
        </p:nvPicPr>
        <p:blipFill>
          <a:blip r:embed="rId2"/>
          <a:srcRect/>
          <a:stretch>
            <a:fillRect/>
          </a:stretch>
        </p:blipFill>
        <p:spPr bwMode="auto">
          <a:xfrm>
            <a:off x="2776855" y="998855"/>
            <a:ext cx="5781488" cy="4914265"/>
          </a:xfrm>
          <a:prstGeom prst="rect">
            <a:avLst/>
          </a:prstGeom>
          <a:noFill/>
        </p:spPr>
      </p:pic>
      <p:sp>
        <p:nvSpPr>
          <p:cNvPr id="6" name="Slide Number Placeholder 5"/>
          <p:cNvSpPr>
            <a:spLocks noGrp="1"/>
          </p:cNvSpPr>
          <p:nvPr>
            <p:ph type="sldNum" sz="quarter" idx="12"/>
          </p:nvPr>
        </p:nvSpPr>
        <p:spPr/>
        <p:txBody>
          <a:bodyPr/>
          <a:lstStyle/>
          <a:p>
            <a:fld id="{0626A560-D43F-4E42-9E25-CE5313D6E885}" type="slidenum">
              <a:rPr lang="en-IN" smtClean="0"/>
              <a:pPr/>
              <a:t>63</a:t>
            </a:fld>
            <a:endParaRPr lang="en-IN"/>
          </a:p>
        </p:txBody>
      </p:sp>
    </p:spTree>
    <p:extLst>
      <p:ext uri="{BB962C8B-B14F-4D97-AF65-F5344CB8AC3E}">
        <p14:creationId xmlns:p14="http://schemas.microsoft.com/office/powerpoint/2010/main" val="4227046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842" y="26814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Monitors</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1051560"/>
            <a:ext cx="10811814" cy="5608320"/>
          </a:xfrm>
        </p:spPr>
        <p:txBody>
          <a:bodyPr>
            <a:noAutofit/>
          </a:bodyPr>
          <a:lstStyle/>
          <a:p>
            <a:pPr marL="457200" indent="-457200" algn="just" fontAlgn="base">
              <a:lnSpc>
                <a:spcPct val="150000"/>
              </a:lnSpc>
            </a:pPr>
            <a:r>
              <a:rPr lang="en-IN" b="1" i="1" dirty="0">
                <a:solidFill>
                  <a:srgbClr val="FFFF00"/>
                </a:solidFill>
              </a:rPr>
              <a:t>Condition Variables:</a:t>
            </a:r>
          </a:p>
          <a:p>
            <a:pPr marL="914400" lvl="1" indent="-457200" algn="just" fontAlgn="base">
              <a:lnSpc>
                <a:spcPct val="100000"/>
              </a:lnSpc>
            </a:pPr>
            <a:r>
              <a:rPr lang="en-IN" dirty="0"/>
              <a:t>A condition variable associated with wait and signal operations helps to distinguish the processes to be blocked or unblocked.</a:t>
            </a:r>
          </a:p>
          <a:p>
            <a:pPr marL="914400" lvl="1" indent="-457200" algn="just" fontAlgn="base">
              <a:lnSpc>
                <a:spcPct val="100000"/>
              </a:lnSpc>
            </a:pPr>
            <a:r>
              <a:rPr lang="en-IN" dirty="0"/>
              <a:t>The conditional variable is associated with a queue of processes that are currently  waiting on that condition.</a:t>
            </a:r>
          </a:p>
          <a:p>
            <a:pPr marL="914400" lvl="1" indent="-457200" algn="just" fontAlgn="base">
              <a:lnSpc>
                <a:spcPct val="100000"/>
              </a:lnSpc>
            </a:pPr>
            <a:r>
              <a:rPr lang="en-IN" dirty="0"/>
              <a:t>The operation </a:t>
            </a:r>
            <a:r>
              <a:rPr lang="en-IN" dirty="0">
                <a:solidFill>
                  <a:srgbClr val="FFFF00"/>
                </a:solidFill>
              </a:rPr>
              <a:t>&lt;condition variable&gt;.queue  </a:t>
            </a:r>
            <a:r>
              <a:rPr lang="en-IN" dirty="0"/>
              <a:t>returns true if the queue associated with the condition variable is not empty.</a:t>
            </a:r>
          </a:p>
          <a:p>
            <a:pPr marL="914400" lvl="1" indent="-457200" algn="just" fontAlgn="base">
              <a:lnSpc>
                <a:spcPct val="100000"/>
              </a:lnSpc>
            </a:pPr>
            <a:r>
              <a:rPr lang="en-IN" dirty="0"/>
              <a:t>The syntax of wait and signal operations associated with a condition is:</a:t>
            </a:r>
          </a:p>
          <a:p>
            <a:pPr marL="914400" lvl="1" indent="-457200" algn="just" fontAlgn="base">
              <a:lnSpc>
                <a:spcPct val="100000"/>
              </a:lnSpc>
              <a:buNone/>
            </a:pPr>
            <a:r>
              <a:rPr lang="en-IN" dirty="0"/>
              <a:t>			&lt; condition variable &gt; .wait;</a:t>
            </a:r>
          </a:p>
          <a:p>
            <a:pPr marL="914400" lvl="1" indent="-457200" algn="just" fontAlgn="base">
              <a:lnSpc>
                <a:spcPct val="100000"/>
              </a:lnSpc>
              <a:buNone/>
            </a:pPr>
            <a:r>
              <a:rPr lang="en-IN" dirty="0"/>
              <a:t>			 &lt; condition variable &gt; .signal;</a:t>
            </a:r>
          </a:p>
          <a:p>
            <a:pPr marL="914400" lvl="1" indent="-457200" algn="just" fontAlgn="base">
              <a:lnSpc>
                <a:spcPct val="100000"/>
              </a:lnSpc>
              <a:buNone/>
            </a:pPr>
            <a:r>
              <a:rPr lang="en-IN" dirty="0"/>
              <a:t>			</a:t>
            </a:r>
          </a:p>
        </p:txBody>
      </p:sp>
      <p:sp>
        <p:nvSpPr>
          <p:cNvPr id="6" name="Slide Number Placeholder 5"/>
          <p:cNvSpPr>
            <a:spLocks noGrp="1"/>
          </p:cNvSpPr>
          <p:nvPr>
            <p:ph type="sldNum" sz="quarter" idx="12"/>
          </p:nvPr>
        </p:nvSpPr>
        <p:spPr/>
        <p:txBody>
          <a:bodyPr/>
          <a:lstStyle/>
          <a:p>
            <a:fld id="{0626A560-D43F-4E42-9E25-CE5313D6E885}" type="slidenum">
              <a:rPr lang="en-IN" smtClean="0"/>
              <a:pPr/>
              <a:t>64</a:t>
            </a:fld>
            <a:endParaRPr lang="en-IN"/>
          </a:p>
        </p:txBody>
      </p:sp>
    </p:spTree>
    <p:extLst>
      <p:ext uri="{BB962C8B-B14F-4D97-AF65-F5344CB8AC3E}">
        <p14:creationId xmlns:p14="http://schemas.microsoft.com/office/powerpoint/2010/main" val="4227046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842" y="26814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Monitors</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883920"/>
            <a:ext cx="10811814" cy="5775960"/>
          </a:xfrm>
        </p:spPr>
        <p:txBody>
          <a:bodyPr>
            <a:noAutofit/>
          </a:bodyPr>
          <a:lstStyle/>
          <a:p>
            <a:pPr marL="457200" indent="-457200" algn="just" fontAlgn="base">
              <a:lnSpc>
                <a:spcPct val="150000"/>
              </a:lnSpc>
            </a:pPr>
            <a:r>
              <a:rPr lang="en-IN" b="1" i="1" dirty="0">
                <a:solidFill>
                  <a:srgbClr val="FFFF00"/>
                </a:solidFill>
              </a:rPr>
              <a:t>Condition Variables:</a:t>
            </a:r>
          </a:p>
          <a:p>
            <a:pPr marL="914400" lvl="1" indent="-457200" algn="just" fontAlgn="base">
              <a:lnSpc>
                <a:spcPct val="100000"/>
              </a:lnSpc>
            </a:pPr>
            <a:r>
              <a:rPr lang="en-IN" dirty="0"/>
              <a:t>The two different operations are performed on the condition variables of the monitor.</a:t>
            </a:r>
          </a:p>
          <a:p>
            <a:pPr marL="914400" lvl="1" indent="-457200" fontAlgn="base">
              <a:lnSpc>
                <a:spcPct val="100000"/>
              </a:lnSpc>
            </a:pPr>
            <a:r>
              <a:rPr lang="en-IN" dirty="0"/>
              <a:t>let say we have 2 condition variables</a:t>
            </a:r>
            <a:br>
              <a:rPr lang="en-IN" dirty="0"/>
            </a:br>
            <a:r>
              <a:rPr lang="en-IN" dirty="0"/>
              <a:t>condition x, y; </a:t>
            </a:r>
          </a:p>
          <a:p>
            <a:pPr fontAlgn="base"/>
            <a:r>
              <a:rPr lang="en-IN" b="1" dirty="0"/>
              <a:t>Wait operation</a:t>
            </a:r>
          </a:p>
          <a:p>
            <a:pPr lvl="1" fontAlgn="base"/>
            <a:r>
              <a:rPr lang="en-IN" dirty="0" err="1"/>
              <a:t>x.wait</a:t>
            </a:r>
            <a:r>
              <a:rPr lang="en-IN" dirty="0"/>
              <a:t>() : Process performing wait operation on any condition variable are suspended. The suspended processes are placed in block queue of that condition variable.</a:t>
            </a:r>
          </a:p>
          <a:p>
            <a:pPr lvl="1" fontAlgn="base"/>
            <a:r>
              <a:rPr lang="en-IN" dirty="0"/>
              <a:t>Each condition variable has its unique block queue.</a:t>
            </a:r>
          </a:p>
          <a:p>
            <a:pPr fontAlgn="base"/>
            <a:r>
              <a:rPr lang="en-IN" b="1" dirty="0"/>
              <a:t>Signal operation</a:t>
            </a:r>
          </a:p>
          <a:p>
            <a:pPr lvl="1" fontAlgn="base"/>
            <a:r>
              <a:rPr lang="en-IN" dirty="0" err="1"/>
              <a:t>x.signal</a:t>
            </a:r>
            <a:r>
              <a:rPr lang="en-IN" dirty="0"/>
              <a:t>(): When a process performs signal operation on condition variable, one of the blocked processes is given chance.</a:t>
            </a:r>
          </a:p>
        </p:txBody>
      </p:sp>
      <p:sp>
        <p:nvSpPr>
          <p:cNvPr id="6" name="Slide Number Placeholder 5"/>
          <p:cNvSpPr>
            <a:spLocks noGrp="1"/>
          </p:cNvSpPr>
          <p:nvPr>
            <p:ph type="sldNum" sz="quarter" idx="12"/>
          </p:nvPr>
        </p:nvSpPr>
        <p:spPr/>
        <p:txBody>
          <a:bodyPr/>
          <a:lstStyle/>
          <a:p>
            <a:fld id="{0626A560-D43F-4E42-9E25-CE5313D6E885}" type="slidenum">
              <a:rPr lang="en-IN" smtClean="0"/>
              <a:pPr/>
              <a:t>65</a:t>
            </a:fld>
            <a:endParaRPr lang="en-IN"/>
          </a:p>
        </p:txBody>
      </p:sp>
    </p:spTree>
    <p:extLst>
      <p:ext uri="{BB962C8B-B14F-4D97-AF65-F5344CB8AC3E}">
        <p14:creationId xmlns:p14="http://schemas.microsoft.com/office/powerpoint/2010/main" val="4227046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842" y="26814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Monitors</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883920"/>
            <a:ext cx="10811814" cy="5775960"/>
          </a:xfrm>
        </p:spPr>
        <p:txBody>
          <a:bodyPr>
            <a:noAutofit/>
          </a:bodyPr>
          <a:lstStyle/>
          <a:p>
            <a:pPr fontAlgn="base">
              <a:lnSpc>
                <a:spcPct val="100000"/>
              </a:lnSpc>
            </a:pPr>
            <a:r>
              <a:rPr lang="en-IN" b="1" dirty="0"/>
              <a:t>Advantages of Monitor:</a:t>
            </a:r>
            <a:br>
              <a:rPr lang="en-IN" dirty="0"/>
            </a:br>
            <a:r>
              <a:rPr lang="en-IN" dirty="0"/>
              <a:t>- Monitors have the flexibility in scheduling the processes waiting in queues. First –in-first-out is generally used with queues.</a:t>
            </a:r>
          </a:p>
          <a:p>
            <a:pPr fontAlgn="base">
              <a:lnSpc>
                <a:spcPct val="100000"/>
              </a:lnSpc>
              <a:buNone/>
            </a:pPr>
            <a:r>
              <a:rPr lang="en-IN" dirty="0"/>
              <a:t>    - less error prone than using techniques such as semaphore.</a:t>
            </a:r>
          </a:p>
          <a:p>
            <a:pPr fontAlgn="base">
              <a:lnSpc>
                <a:spcPct val="100000"/>
              </a:lnSpc>
            </a:pPr>
            <a:endParaRPr lang="en-IN" dirty="0"/>
          </a:p>
          <a:p>
            <a:pPr fontAlgn="base">
              <a:lnSpc>
                <a:spcPct val="100000"/>
              </a:lnSpc>
            </a:pPr>
            <a:r>
              <a:rPr lang="en-IN" b="1" dirty="0"/>
              <a:t>Disadvantages of Monitor:</a:t>
            </a:r>
            <a:br>
              <a:rPr lang="en-IN" dirty="0"/>
            </a:br>
            <a:r>
              <a:rPr lang="en-IN" dirty="0"/>
              <a:t>- Absence of concurrency if a monitor encapsulates the resource, since only one process can be active within a monitor at a time.</a:t>
            </a:r>
          </a:p>
          <a:p>
            <a:pPr fontAlgn="base">
              <a:lnSpc>
                <a:spcPct val="100000"/>
              </a:lnSpc>
            </a:pPr>
            <a:r>
              <a:rPr lang="en-IN" dirty="0"/>
              <a:t>Monitors have to be implemented as part of the programming language . The compiler must generate code for them.</a:t>
            </a:r>
          </a:p>
          <a:p>
            <a:pPr fontAlgn="base">
              <a:lnSpc>
                <a:spcPct val="100000"/>
              </a:lnSpc>
              <a:buNone/>
            </a:pPr>
            <a:r>
              <a:rPr lang="en-IN" dirty="0"/>
              <a:t>	- Some languages that do support monitors are Java, C#,V </a:t>
            </a:r>
            <a:r>
              <a:rPr lang="en-IN" dirty="0" err="1"/>
              <a:t>isual</a:t>
            </a:r>
            <a:r>
              <a:rPr lang="en-IN" dirty="0"/>
              <a:t> Basic, </a:t>
            </a:r>
            <a:r>
              <a:rPr lang="en-IN" dirty="0" err="1"/>
              <a:t>Ada</a:t>
            </a:r>
            <a:r>
              <a:rPr lang="en-IN" dirty="0"/>
              <a:t> </a:t>
            </a:r>
            <a:r>
              <a:rPr lang="en-IN" dirty="0" err="1"/>
              <a:t>ets</a:t>
            </a:r>
            <a:r>
              <a:rPr lang="en-IN" dirty="0"/>
              <a:t>.</a:t>
            </a:r>
          </a:p>
        </p:txBody>
      </p:sp>
      <p:sp>
        <p:nvSpPr>
          <p:cNvPr id="6" name="Slide Number Placeholder 5"/>
          <p:cNvSpPr>
            <a:spLocks noGrp="1"/>
          </p:cNvSpPr>
          <p:nvPr>
            <p:ph type="sldNum" sz="quarter" idx="12"/>
          </p:nvPr>
        </p:nvSpPr>
        <p:spPr/>
        <p:txBody>
          <a:bodyPr/>
          <a:lstStyle/>
          <a:p>
            <a:fld id="{0626A560-D43F-4E42-9E25-CE5313D6E885}" type="slidenum">
              <a:rPr lang="en-IN" smtClean="0"/>
              <a:pPr/>
              <a:t>66</a:t>
            </a:fld>
            <a:endParaRPr lang="en-IN"/>
          </a:p>
        </p:txBody>
      </p:sp>
    </p:spTree>
    <p:extLst>
      <p:ext uri="{BB962C8B-B14F-4D97-AF65-F5344CB8AC3E}">
        <p14:creationId xmlns:p14="http://schemas.microsoft.com/office/powerpoint/2010/main" val="4227046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1606" y="2270761"/>
            <a:ext cx="10811814" cy="1569720"/>
          </a:xfrm>
        </p:spPr>
        <p:txBody>
          <a:bodyPr>
            <a:normAutofit lnSpcReduction="10000"/>
          </a:bodyPr>
          <a:lstStyle/>
          <a:p>
            <a:pPr algn="ctr">
              <a:buNone/>
            </a:pPr>
            <a:r>
              <a:rPr lang="en-IN" sz="5200" b="1" dirty="0"/>
              <a:t>Serializers</a:t>
            </a:r>
          </a:p>
          <a:p>
            <a:pPr algn="ctr">
              <a:buNone/>
            </a:pPr>
            <a:r>
              <a:rPr lang="en-US" sz="4800" dirty="0"/>
              <a:t> </a:t>
            </a:r>
            <a:endParaRPr lang="en-IN" sz="4800"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67</a:t>
            </a:fld>
            <a:endParaRPr lang="en-I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842" y="26814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4000" b="1" kern="1200" dirty="0">
                <a:solidFill>
                  <a:schemeClr val="bg1"/>
                </a:solidFill>
                <a:latin typeface="+mn-lt"/>
                <a:ea typeface="+mn-ea"/>
                <a:cs typeface="+mn-cs"/>
              </a:rPr>
              <a:t>Serializers</a:t>
            </a:r>
            <a:br>
              <a:rPr lang="en-IN" sz="40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883920"/>
            <a:ext cx="10811814" cy="5775960"/>
          </a:xfrm>
        </p:spPr>
        <p:txBody>
          <a:bodyPr>
            <a:noAutofit/>
          </a:bodyPr>
          <a:lstStyle/>
          <a:p>
            <a:pPr algn="just" fontAlgn="base">
              <a:lnSpc>
                <a:spcPct val="100000"/>
              </a:lnSpc>
            </a:pPr>
            <a:r>
              <a:rPr lang="en-IN" b="1" dirty="0"/>
              <a:t>A synchronization mechanism to overcome some of the deficiencies of monitors.</a:t>
            </a:r>
          </a:p>
          <a:p>
            <a:pPr algn="just" fontAlgn="base">
              <a:lnSpc>
                <a:spcPct val="100000"/>
              </a:lnSpc>
            </a:pPr>
            <a:r>
              <a:rPr lang="en-IN" b="1" dirty="0"/>
              <a:t>Serializers allow concurrency inside and thus the shared resource can be encapsulated in a serializer.</a:t>
            </a:r>
          </a:p>
          <a:p>
            <a:pPr algn="just" fontAlgn="base">
              <a:lnSpc>
                <a:spcPct val="100000"/>
              </a:lnSpc>
            </a:pPr>
            <a:r>
              <a:rPr lang="en-IN" b="1" dirty="0"/>
              <a:t>Serializers replace explicit signalling required by monitors with automatic signalling.</a:t>
            </a:r>
          </a:p>
          <a:p>
            <a:pPr algn="just" fontAlgn="base">
              <a:lnSpc>
                <a:spcPct val="100000"/>
              </a:lnSpc>
            </a:pPr>
            <a:r>
              <a:rPr lang="en-IN" dirty="0"/>
              <a:t>Serializers are abstract data types defined by a set of procedures ( or operations ) and can encapsulate the shared resources to form a protected resource object.</a:t>
            </a:r>
          </a:p>
          <a:p>
            <a:pPr algn="just" fontAlgn="base">
              <a:lnSpc>
                <a:spcPct val="100000"/>
              </a:lnSpc>
            </a:pPr>
            <a:r>
              <a:rPr lang="en-IN" dirty="0"/>
              <a:t>Serializers are abstract data types very similar to monitor.</a:t>
            </a:r>
          </a:p>
          <a:p>
            <a:pPr algn="just" fontAlgn="base">
              <a:lnSpc>
                <a:spcPct val="100000"/>
              </a:lnSpc>
            </a:pPr>
            <a:r>
              <a:rPr lang="en-IN" dirty="0"/>
              <a:t>When a process access a serializer it gains control of the serializer and is said to be in possession of the serializer.</a:t>
            </a:r>
          </a:p>
          <a:p>
            <a:pPr algn="just" fontAlgn="base">
              <a:lnSpc>
                <a:spcPct val="100000"/>
              </a:lnSpc>
            </a:pPr>
            <a:r>
              <a:rPr lang="en-IN" dirty="0"/>
              <a:t> But in the procedures of a serializer there are certain regions in which multiple process can be active. </a:t>
            </a:r>
          </a:p>
          <a:p>
            <a:pPr algn="just" fontAlgn="base">
              <a:lnSpc>
                <a:spcPct val="100000"/>
              </a:lnSpc>
            </a:pPr>
            <a:r>
              <a:rPr lang="en-IN" dirty="0"/>
              <a:t>These regions are known as </a:t>
            </a:r>
            <a:r>
              <a:rPr lang="en-IN" b="1" dirty="0"/>
              <a:t>Hollow regions</a:t>
            </a:r>
            <a:r>
              <a:rPr lang="en-IN" dirty="0"/>
              <a:t>. </a:t>
            </a:r>
          </a:p>
        </p:txBody>
      </p:sp>
      <p:sp>
        <p:nvSpPr>
          <p:cNvPr id="6" name="Slide Number Placeholder 5"/>
          <p:cNvSpPr>
            <a:spLocks noGrp="1"/>
          </p:cNvSpPr>
          <p:nvPr>
            <p:ph type="sldNum" sz="quarter" idx="12"/>
          </p:nvPr>
        </p:nvSpPr>
        <p:spPr/>
        <p:txBody>
          <a:bodyPr/>
          <a:lstStyle/>
          <a:p>
            <a:fld id="{0626A560-D43F-4E42-9E25-CE5313D6E885}" type="slidenum">
              <a:rPr lang="en-IN" smtClean="0"/>
              <a:pPr/>
              <a:t>68</a:t>
            </a:fld>
            <a:endParaRPr lang="en-IN"/>
          </a:p>
        </p:txBody>
      </p:sp>
    </p:spTree>
    <p:extLst>
      <p:ext uri="{BB962C8B-B14F-4D97-AF65-F5344CB8AC3E}">
        <p14:creationId xmlns:p14="http://schemas.microsoft.com/office/powerpoint/2010/main" val="42270462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842" y="26814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4000" b="1" kern="1200" dirty="0">
                <a:solidFill>
                  <a:schemeClr val="bg1"/>
                </a:solidFill>
                <a:latin typeface="+mn-lt"/>
                <a:ea typeface="+mn-ea"/>
                <a:cs typeface="+mn-cs"/>
              </a:rPr>
              <a:t>Serializers</a:t>
            </a:r>
            <a:br>
              <a:rPr lang="en-IN" sz="40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883920"/>
            <a:ext cx="10811814" cy="5775960"/>
          </a:xfrm>
        </p:spPr>
        <p:txBody>
          <a:bodyPr>
            <a:noAutofit/>
          </a:bodyPr>
          <a:lstStyle/>
          <a:p>
            <a:pPr algn="just" fontAlgn="base">
              <a:lnSpc>
                <a:spcPct val="100000"/>
              </a:lnSpc>
            </a:pPr>
            <a:r>
              <a:rPr lang="en-IN" b="1" dirty="0"/>
              <a:t>A</a:t>
            </a:r>
            <a:r>
              <a:rPr lang="en-IN" dirty="0"/>
              <a:t>s soon as a process enters a hollow region, it releases the serializer so that some other process can access it. </a:t>
            </a:r>
          </a:p>
          <a:p>
            <a:pPr algn="just" fontAlgn="base">
              <a:lnSpc>
                <a:spcPct val="100000"/>
              </a:lnSpc>
            </a:pPr>
            <a:r>
              <a:rPr lang="en-IN" dirty="0"/>
              <a:t>Thus concurrency is achieved in the hollow regions of a serializer. </a:t>
            </a:r>
          </a:p>
          <a:p>
            <a:pPr algn="just" fontAlgn="base">
              <a:lnSpc>
                <a:spcPct val="100000"/>
              </a:lnSpc>
            </a:pPr>
            <a:r>
              <a:rPr lang="en-IN" dirty="0"/>
              <a:t>Remember that in a hollow region the process just releases the serializer and does not exit it. So that the process can regain control when it gets out of the hollow region.</a:t>
            </a:r>
          </a:p>
          <a:p>
            <a:pPr fontAlgn="base">
              <a:lnSpc>
                <a:spcPct val="100000"/>
              </a:lnSpc>
            </a:pPr>
            <a:endParaRPr lang="en-IN" dirty="0"/>
          </a:p>
        </p:txBody>
      </p:sp>
      <p:pic>
        <p:nvPicPr>
          <p:cNvPr id="1026" name="Picture 2"/>
          <p:cNvPicPr>
            <a:picLocks noChangeAspect="1" noChangeArrowheads="1"/>
          </p:cNvPicPr>
          <p:nvPr/>
        </p:nvPicPr>
        <p:blipFill>
          <a:blip r:embed="rId3"/>
          <a:srcRect/>
          <a:stretch>
            <a:fillRect/>
          </a:stretch>
        </p:blipFill>
        <p:spPr bwMode="auto">
          <a:xfrm>
            <a:off x="2999422" y="3093720"/>
            <a:ext cx="6129337" cy="3507725"/>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0626A560-D43F-4E42-9E25-CE5313D6E885}" type="slidenum">
              <a:rPr lang="en-IN" smtClean="0"/>
              <a:pPr/>
              <a:t>69</a:t>
            </a:fld>
            <a:endParaRPr lang="en-IN"/>
          </a:p>
        </p:txBody>
      </p:sp>
    </p:spTree>
    <p:extLst>
      <p:ext uri="{BB962C8B-B14F-4D97-AF65-F5344CB8AC3E}">
        <p14:creationId xmlns:p14="http://schemas.microsoft.com/office/powerpoint/2010/main" val="4227046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402903"/>
            <a:ext cx="10515600" cy="407607"/>
          </a:xfrm>
        </p:spPr>
        <p:txBody>
          <a:bodyPr>
            <a:normAutofit fontScale="90000"/>
          </a:bodyPr>
          <a:lstStyle/>
          <a:p>
            <a:r>
              <a:rPr lang="en-IN" sz="4000" b="1" dirty="0"/>
              <a:t>Functions of an Operating System...</a:t>
            </a:r>
          </a:p>
        </p:txBody>
      </p:sp>
      <p:sp>
        <p:nvSpPr>
          <p:cNvPr id="3" name="Content Placeholder 2"/>
          <p:cNvSpPr>
            <a:spLocks noGrp="1"/>
          </p:cNvSpPr>
          <p:nvPr>
            <p:ph idx="1"/>
          </p:nvPr>
        </p:nvSpPr>
        <p:spPr>
          <a:xfrm>
            <a:off x="609600" y="1357298"/>
            <a:ext cx="10972800" cy="5072098"/>
          </a:xfrm>
        </p:spPr>
        <p:txBody>
          <a:bodyPr>
            <a:normAutofit/>
          </a:bodyPr>
          <a:lstStyle/>
          <a:p>
            <a:pPr marL="1371600" lvl="2" indent="-514350">
              <a:buNone/>
            </a:pPr>
            <a:r>
              <a:rPr lang="en-IN" sz="2800" b="1" dirty="0"/>
              <a:t>2. User friendliness </a:t>
            </a:r>
          </a:p>
          <a:p>
            <a:pPr marL="622300" lvl="2" indent="-514350"/>
            <a:r>
              <a:rPr lang="en-IN" dirty="0"/>
              <a:t>It hides the unpleasant, low-level details and singularity of bare H/W machine . </a:t>
            </a:r>
          </a:p>
          <a:p>
            <a:pPr marL="622300" lvl="2" indent="-514350"/>
            <a:r>
              <a:rPr lang="en-IN" dirty="0"/>
              <a:t>Friendlier interface to the machine. </a:t>
            </a:r>
          </a:p>
          <a:p>
            <a:pPr marL="622300" lvl="2" indent="-514350"/>
            <a:r>
              <a:rPr lang="en-IN" dirty="0"/>
              <a:t>It encompasses the following functions. </a:t>
            </a:r>
          </a:p>
          <a:p>
            <a:pPr marL="1079500" lvl="3" indent="-514350"/>
            <a:r>
              <a:rPr lang="en-IN" dirty="0"/>
              <a:t>Execution environment (Process management – creation, control, and termination, file manipulation, interrupt handling, support for I/O operations. Language support). </a:t>
            </a:r>
          </a:p>
          <a:p>
            <a:pPr marL="1079500" lvl="3" indent="-514350"/>
            <a:r>
              <a:rPr lang="en-IN" dirty="0"/>
              <a:t>Error detection and handling </a:t>
            </a:r>
          </a:p>
          <a:p>
            <a:pPr marL="1079500" lvl="3" indent="-514350"/>
            <a:r>
              <a:rPr lang="en-IN" dirty="0"/>
              <a:t>Protection and security </a:t>
            </a:r>
          </a:p>
          <a:p>
            <a:pPr marL="1079500" lvl="3" indent="-514350"/>
            <a:r>
              <a:rPr lang="en-IN" dirty="0"/>
              <a:t>Fault tolerance and failure recovery.</a:t>
            </a:r>
            <a:endParaRPr lang="en-IN" b="1" dirty="0"/>
          </a:p>
        </p:txBody>
      </p:sp>
      <p:sp>
        <p:nvSpPr>
          <p:cNvPr id="4" name="Slide Number Placeholder 3"/>
          <p:cNvSpPr>
            <a:spLocks noGrp="1"/>
          </p:cNvSpPr>
          <p:nvPr>
            <p:ph type="sldNum" sz="quarter" idx="12"/>
          </p:nvPr>
        </p:nvSpPr>
        <p:spPr/>
        <p:txBody>
          <a:bodyPr/>
          <a:lstStyle/>
          <a:p>
            <a:fld id="{A6920F6F-6323-47FE-BBC7-1DDA836C6A66}" type="slidenum">
              <a:rPr lang="en-IN" smtClean="0"/>
              <a:pPr/>
              <a:t>7</a:t>
            </a:fld>
            <a:endParaRPr lang="en-I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842" y="26814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4000" b="1" kern="1200" dirty="0">
                <a:solidFill>
                  <a:schemeClr val="bg1"/>
                </a:solidFill>
                <a:latin typeface="+mn-lt"/>
                <a:ea typeface="+mn-ea"/>
                <a:cs typeface="+mn-cs"/>
              </a:rPr>
              <a:t>Serializers</a:t>
            </a:r>
            <a:br>
              <a:rPr lang="en-IN" sz="40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883920"/>
            <a:ext cx="10811814" cy="5775960"/>
          </a:xfrm>
        </p:spPr>
        <p:txBody>
          <a:bodyPr>
            <a:noAutofit/>
          </a:bodyPr>
          <a:lstStyle/>
          <a:p>
            <a:pPr algn="just"/>
            <a:r>
              <a:rPr lang="en-IN" b="1" dirty="0"/>
              <a:t>W</a:t>
            </a:r>
            <a:r>
              <a:rPr lang="en-IN" dirty="0"/>
              <a:t>henever a process requests to gain or regain access of a serializer certain conditions are checked. </a:t>
            </a:r>
          </a:p>
          <a:p>
            <a:pPr algn="just"/>
            <a:r>
              <a:rPr lang="en-IN" dirty="0"/>
              <a:t>The process is held in a waiting queue until the condition is true. This is accomplished using an </a:t>
            </a:r>
            <a:r>
              <a:rPr lang="en-IN" i="1" dirty="0">
                <a:solidFill>
                  <a:srgbClr val="FFFF00"/>
                </a:solidFill>
              </a:rPr>
              <a:t>enque</a:t>
            </a:r>
            <a:r>
              <a:rPr lang="en-IN" dirty="0">
                <a:solidFill>
                  <a:srgbClr val="FFFF00"/>
                </a:solidFill>
              </a:rPr>
              <a:t> operation. </a:t>
            </a:r>
          </a:p>
          <a:p>
            <a:pPr algn="just"/>
            <a:r>
              <a:rPr lang="en-IN" dirty="0"/>
              <a:t>The syntax of the enque command is</a:t>
            </a:r>
          </a:p>
          <a:p>
            <a:pPr algn="just">
              <a:buNone/>
            </a:pPr>
            <a:r>
              <a:rPr lang="en-IN" b="1" dirty="0"/>
              <a:t>		</a:t>
            </a:r>
            <a:r>
              <a:rPr lang="en-IN" b="1" dirty="0">
                <a:solidFill>
                  <a:srgbClr val="FFFF00"/>
                </a:solidFill>
              </a:rPr>
              <a:t>enque</a:t>
            </a:r>
            <a:r>
              <a:rPr lang="en-IN" dirty="0">
                <a:solidFill>
                  <a:srgbClr val="FFFF00"/>
                </a:solidFill>
              </a:rPr>
              <a:t> (&lt;priority&gt;, &lt;queue-name&gt;) </a:t>
            </a:r>
            <a:r>
              <a:rPr lang="en-IN" b="1" dirty="0">
                <a:solidFill>
                  <a:srgbClr val="FFFF00"/>
                </a:solidFill>
              </a:rPr>
              <a:t>until</a:t>
            </a:r>
            <a:r>
              <a:rPr lang="en-IN" dirty="0">
                <a:solidFill>
                  <a:srgbClr val="FFFF00"/>
                </a:solidFill>
              </a:rPr>
              <a:t> (&lt;condition&gt;) </a:t>
            </a:r>
          </a:p>
          <a:p>
            <a:pPr algn="just"/>
            <a:r>
              <a:rPr lang="en-IN" dirty="0"/>
              <a:t>The queue name specifies the name of the queue in which the process has to be held and the priority options specifies the priority of the process to be delayed.</a:t>
            </a:r>
          </a:p>
          <a:p>
            <a:pPr fontAlgn="base">
              <a:lnSpc>
                <a:spcPct val="100000"/>
              </a:lnSpc>
            </a:pPr>
            <a:endParaRPr lang="en-IN" dirty="0"/>
          </a:p>
        </p:txBody>
      </p:sp>
      <p:sp>
        <p:nvSpPr>
          <p:cNvPr id="6" name="Slide Number Placeholder 5"/>
          <p:cNvSpPr>
            <a:spLocks noGrp="1"/>
          </p:cNvSpPr>
          <p:nvPr>
            <p:ph type="sldNum" sz="quarter" idx="12"/>
          </p:nvPr>
        </p:nvSpPr>
        <p:spPr/>
        <p:txBody>
          <a:bodyPr/>
          <a:lstStyle/>
          <a:p>
            <a:fld id="{0626A560-D43F-4E42-9E25-CE5313D6E885}" type="slidenum">
              <a:rPr lang="en-IN" smtClean="0"/>
              <a:pPr/>
              <a:t>70</a:t>
            </a:fld>
            <a:endParaRPr lang="en-IN"/>
          </a:p>
        </p:txBody>
      </p:sp>
    </p:spTree>
    <p:extLst>
      <p:ext uri="{BB962C8B-B14F-4D97-AF65-F5344CB8AC3E}">
        <p14:creationId xmlns:p14="http://schemas.microsoft.com/office/powerpoint/2010/main" val="4227046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842" y="268149"/>
            <a:ext cx="10515600" cy="931800"/>
          </a:xfrm>
        </p:spPr>
        <p:txBody>
          <a:bodyPr/>
          <a:lstStyle/>
          <a:p>
            <a:pPr marL="914400" lvl="1" indent="-457200" algn="ctr"/>
            <a:r>
              <a:rPr lang="en-IN" sz="2800" dirty="0"/>
              <a:t>.</a:t>
            </a: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4000" b="1" kern="1200" dirty="0">
                <a:solidFill>
                  <a:schemeClr val="bg1"/>
                </a:solidFill>
                <a:latin typeface="+mn-lt"/>
                <a:ea typeface="+mn-ea"/>
                <a:cs typeface="+mn-cs"/>
              </a:rPr>
              <a:t>Serializers</a:t>
            </a:r>
            <a:br>
              <a:rPr lang="en-IN" sz="4000" b="1" kern="1200" dirty="0">
                <a:solidFill>
                  <a:schemeClr val="bg1"/>
                </a:solidFill>
                <a:latin typeface="+mn-lt"/>
                <a:ea typeface="+mn-ea"/>
                <a:cs typeface="+mn-cs"/>
              </a:rPr>
            </a:br>
            <a:br>
              <a:rPr lang="en-IN" sz="2800" b="1" kern="1200" dirty="0">
                <a:solidFill>
                  <a:schemeClr val="bg1"/>
                </a:solidFill>
                <a:latin typeface="+mn-lt"/>
                <a:ea typeface="+mn-ea"/>
                <a:cs typeface="+mn-cs"/>
              </a:rPr>
            </a:br>
            <a:r>
              <a:rPr lang="en-IN" sz="2800" b="1" kern="1200" dirty="0">
                <a:solidFill>
                  <a:schemeClr val="bg1"/>
                </a:solidFill>
                <a:latin typeface="+mn-lt"/>
                <a:ea typeface="+mn-ea"/>
                <a:cs typeface="+mn-cs"/>
              </a:rPr>
              <a:t> </a:t>
            </a:r>
            <a:br>
              <a:rPr lang="en-IN" sz="2800" b="1" kern="1200" dirty="0">
                <a:solidFill>
                  <a:schemeClr val="bg1"/>
                </a:solidFill>
                <a:latin typeface="+mn-lt"/>
                <a:ea typeface="+mn-ea"/>
                <a:cs typeface="+mn-cs"/>
              </a:rPr>
            </a:br>
            <a:endParaRPr lang="en-IN" sz="2800" b="1" kern="1200" dirty="0">
              <a:solidFill>
                <a:schemeClr val="bg1"/>
              </a:solidFill>
              <a:latin typeface="+mn-lt"/>
              <a:ea typeface="+mn-ea"/>
              <a:cs typeface="+mn-cs"/>
            </a:endParaRPr>
          </a:p>
        </p:txBody>
      </p:sp>
      <p:sp>
        <p:nvSpPr>
          <p:cNvPr id="5" name="Content Placeholder 4"/>
          <p:cNvSpPr>
            <a:spLocks noGrp="1"/>
          </p:cNvSpPr>
          <p:nvPr>
            <p:ph idx="1"/>
          </p:nvPr>
        </p:nvSpPr>
        <p:spPr>
          <a:xfrm>
            <a:off x="541986" y="883920"/>
            <a:ext cx="10811814" cy="5775960"/>
          </a:xfrm>
        </p:spPr>
        <p:txBody>
          <a:bodyPr>
            <a:noAutofit/>
          </a:bodyPr>
          <a:lstStyle/>
          <a:p>
            <a:pPr algn="just"/>
            <a:r>
              <a:rPr lang="en-IN" dirty="0"/>
              <a:t>A hollow region in a procedure is specified by a </a:t>
            </a:r>
            <a:r>
              <a:rPr lang="en-IN" i="1" dirty="0">
                <a:solidFill>
                  <a:srgbClr val="FFFF00"/>
                </a:solidFill>
              </a:rPr>
              <a:t>join-crowd</a:t>
            </a:r>
            <a:r>
              <a:rPr lang="en-IN" dirty="0">
                <a:solidFill>
                  <a:srgbClr val="FFFF00"/>
                </a:solidFill>
              </a:rPr>
              <a:t> operation. </a:t>
            </a:r>
          </a:p>
          <a:p>
            <a:pPr algn="just"/>
            <a:r>
              <a:rPr lang="en-IN" dirty="0"/>
              <a:t>The syntax of the join-crowd command is</a:t>
            </a:r>
          </a:p>
          <a:p>
            <a:pPr algn="just">
              <a:buNone/>
            </a:pPr>
            <a:r>
              <a:rPr lang="en-IN" b="1" dirty="0"/>
              <a:t>  		</a:t>
            </a:r>
            <a:r>
              <a:rPr lang="en-IN" b="1" dirty="0">
                <a:solidFill>
                  <a:srgbClr val="FFFF00"/>
                </a:solidFill>
              </a:rPr>
              <a:t>join-crowd</a:t>
            </a:r>
            <a:r>
              <a:rPr lang="en-IN" dirty="0">
                <a:solidFill>
                  <a:srgbClr val="FFFF00"/>
                </a:solidFill>
              </a:rPr>
              <a:t> (&lt;crowd&gt;) </a:t>
            </a:r>
            <a:r>
              <a:rPr lang="en-IN" b="1" dirty="0">
                <a:solidFill>
                  <a:srgbClr val="FFFF00"/>
                </a:solidFill>
              </a:rPr>
              <a:t>then</a:t>
            </a:r>
            <a:r>
              <a:rPr lang="en-IN" dirty="0">
                <a:solidFill>
                  <a:srgbClr val="FFFF00"/>
                </a:solidFill>
              </a:rPr>
              <a:t> &lt;body&gt; </a:t>
            </a:r>
            <a:r>
              <a:rPr lang="en-IN" b="1" dirty="0">
                <a:solidFill>
                  <a:srgbClr val="FFFF00"/>
                </a:solidFill>
              </a:rPr>
              <a:t>end</a:t>
            </a:r>
            <a:r>
              <a:rPr lang="en-IN" dirty="0">
                <a:solidFill>
                  <a:srgbClr val="FFFF00"/>
                </a:solidFill>
              </a:rPr>
              <a:t> </a:t>
            </a:r>
          </a:p>
          <a:p>
            <a:pPr algn="just"/>
            <a:r>
              <a:rPr lang="en-IN" dirty="0"/>
              <a:t>On invocation of a join-crowd operation, possession of the serializer is released, the identity of the process invoking the join-crowd is recorded in the </a:t>
            </a:r>
            <a:r>
              <a:rPr lang="en-IN" i="1" dirty="0"/>
              <a:t>crowd</a:t>
            </a:r>
            <a:r>
              <a:rPr lang="en-IN" dirty="0"/>
              <a:t>, and the list of statements in the </a:t>
            </a:r>
            <a:r>
              <a:rPr lang="en-IN" i="1" dirty="0"/>
              <a:t>body</a:t>
            </a:r>
            <a:r>
              <a:rPr lang="en-IN" dirty="0"/>
              <a:t> is executed.</a:t>
            </a:r>
          </a:p>
          <a:p>
            <a:pPr algn="just"/>
            <a:r>
              <a:rPr lang="en-IN" dirty="0"/>
              <a:t>When the process completes execution of the body, a </a:t>
            </a:r>
            <a:r>
              <a:rPr lang="en-IN" i="1" dirty="0">
                <a:solidFill>
                  <a:srgbClr val="FFFF00"/>
                </a:solidFill>
              </a:rPr>
              <a:t>leave-crowd</a:t>
            </a:r>
            <a:r>
              <a:rPr lang="en-IN" dirty="0">
                <a:solidFill>
                  <a:srgbClr val="FFFF00"/>
                </a:solidFill>
              </a:rPr>
              <a:t> operation </a:t>
            </a:r>
            <a:r>
              <a:rPr lang="en-IN" dirty="0"/>
              <a:t>is executed.</a:t>
            </a:r>
          </a:p>
          <a:p>
            <a:pPr algn="just"/>
            <a:r>
              <a:rPr lang="en-IN" dirty="0"/>
              <a:t> As a result of </a:t>
            </a:r>
            <a:r>
              <a:rPr lang="en-IN" dirty="0">
                <a:solidFill>
                  <a:srgbClr val="FFFF00"/>
                </a:solidFill>
              </a:rPr>
              <a:t>the leave-crowd operation the process regains control of the serializer. </a:t>
            </a:r>
          </a:p>
          <a:p>
            <a:pPr algn="just"/>
            <a:r>
              <a:rPr lang="en-IN" dirty="0"/>
              <a:t>Please note that, if the serializer is currently in possession of some other process then the process executing the leave crowd operation will result in a wait queue.</a:t>
            </a:r>
          </a:p>
          <a:p>
            <a:pPr fontAlgn="base">
              <a:lnSpc>
                <a:spcPct val="100000"/>
              </a:lnSpc>
            </a:pPr>
            <a:endParaRPr lang="en-IN" dirty="0"/>
          </a:p>
        </p:txBody>
      </p:sp>
      <p:sp>
        <p:nvSpPr>
          <p:cNvPr id="6" name="Slide Number Placeholder 5"/>
          <p:cNvSpPr>
            <a:spLocks noGrp="1"/>
          </p:cNvSpPr>
          <p:nvPr>
            <p:ph type="sldNum" sz="quarter" idx="12"/>
          </p:nvPr>
        </p:nvSpPr>
        <p:spPr/>
        <p:txBody>
          <a:bodyPr/>
          <a:lstStyle/>
          <a:p>
            <a:fld id="{0626A560-D43F-4E42-9E25-CE5313D6E885}" type="slidenum">
              <a:rPr lang="en-IN" smtClean="0"/>
              <a:pPr/>
              <a:t>71</a:t>
            </a:fld>
            <a:endParaRPr lang="en-IN"/>
          </a:p>
        </p:txBody>
      </p:sp>
    </p:spTree>
    <p:extLst>
      <p:ext uri="{BB962C8B-B14F-4D97-AF65-F5344CB8AC3E}">
        <p14:creationId xmlns:p14="http://schemas.microsoft.com/office/powerpoint/2010/main" val="4227046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The operation of a serializer can be explained by the following figure:</a:t>
            </a:r>
            <a:endParaRPr lang="en-IN" dirty="0"/>
          </a:p>
        </p:txBody>
      </p:sp>
      <p:pic>
        <p:nvPicPr>
          <p:cNvPr id="2050" name="Picture 2"/>
          <p:cNvPicPr>
            <a:picLocks noGrp="1" noChangeAspect="1" noChangeArrowheads="1"/>
          </p:cNvPicPr>
          <p:nvPr>
            <p:ph idx="1"/>
          </p:nvPr>
        </p:nvPicPr>
        <p:blipFill>
          <a:blip r:embed="rId2"/>
          <a:srcRect/>
          <a:stretch>
            <a:fillRect/>
          </a:stretch>
        </p:blipFill>
        <p:spPr bwMode="auto">
          <a:xfrm>
            <a:off x="3011963" y="960438"/>
            <a:ext cx="6132037" cy="5531802"/>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0626A560-D43F-4E42-9E25-CE5313D6E885}" type="slidenum">
              <a:rPr lang="en-IN" smtClean="0"/>
              <a:pPr/>
              <a:t>72</a:t>
            </a:fld>
            <a:endParaRPr lang="en-I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1986" y="396240"/>
            <a:ext cx="10811814" cy="6233160"/>
          </a:xfrm>
        </p:spPr>
        <p:txBody>
          <a:bodyPr>
            <a:normAutofit/>
          </a:bodyPr>
          <a:lstStyle/>
          <a:p>
            <a:pPr algn="just"/>
            <a:r>
              <a:rPr lang="en-IN" dirty="0"/>
              <a:t>As shown in the above figure, every operation in a serializer can be identified as an event. </a:t>
            </a:r>
          </a:p>
          <a:p>
            <a:pPr algn="just"/>
            <a:r>
              <a:rPr lang="en-IN" dirty="0"/>
              <a:t>An Entry event can be a request for serializer, in which a condition will be checked. </a:t>
            </a:r>
          </a:p>
          <a:p>
            <a:pPr algn="just">
              <a:buNone/>
            </a:pPr>
            <a:r>
              <a:rPr lang="en-IN" dirty="0"/>
              <a:t>	( For </a:t>
            </a:r>
            <a:r>
              <a:rPr lang="en-IN" dirty="0" err="1"/>
              <a:t>eg</a:t>
            </a:r>
            <a:r>
              <a:rPr lang="en-IN" dirty="0"/>
              <a:t>., Is the serializer free for the process to enter ? ) </a:t>
            </a:r>
          </a:p>
          <a:p>
            <a:pPr algn="just"/>
            <a:r>
              <a:rPr lang="en-IN" dirty="0"/>
              <a:t>If the condition is true the process gains control of the serializer. </a:t>
            </a:r>
          </a:p>
          <a:p>
            <a:pPr algn="just"/>
            <a:r>
              <a:rPr lang="en-IN" dirty="0"/>
              <a:t>Then before the process accesses the resource, a guarantee event is executed. </a:t>
            </a:r>
          </a:p>
          <a:p>
            <a:pPr algn="just"/>
            <a:r>
              <a:rPr lang="en-IN" dirty="0"/>
              <a:t>The guarantee event results in an established event if the condition is true, else the process releases the control of the serializer and waits in its queue. </a:t>
            </a:r>
          </a:p>
          <a:p>
            <a:pPr algn="just"/>
            <a:r>
              <a:rPr lang="en-IN" dirty="0"/>
              <a:t>When a resource is available the process enters (Join-Crowd event) the Crowd and accesses the process. </a:t>
            </a:r>
          </a:p>
          <a:p>
            <a:pPr algn="just"/>
            <a:r>
              <a:rPr lang="en-IN" dirty="0"/>
              <a:t>After completing the job with the resource, the process leaves (Leave-Crowd event) the crowd and regains control of the serializer ( if the serializer is available, else it has to wait).</a:t>
            </a:r>
          </a:p>
          <a:p>
            <a:pPr algn="just"/>
            <a:r>
              <a:rPr lang="en-IN" dirty="0" err="1"/>
              <a:t>serializers</a:t>
            </a:r>
            <a:r>
              <a:rPr lang="en-IN" dirty="0"/>
              <a:t> also allow a </a:t>
            </a:r>
            <a:r>
              <a:rPr lang="en-IN" i="1" dirty="0"/>
              <a:t>timeout event </a:t>
            </a:r>
            <a:r>
              <a:rPr lang="en-IN" dirty="0"/>
              <a:t>which can avoid processes waiting for a condition longer than the specified period.</a:t>
            </a:r>
          </a:p>
          <a:p>
            <a:endParaRPr lang="en-IN"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73</a:t>
            </a:fld>
            <a:endParaRPr lang="en-I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dirty="0"/>
              <a:t>Serializers</a:t>
            </a:r>
            <a:br>
              <a:rPr lang="en-IN" dirty="0"/>
            </a:br>
            <a:endParaRPr lang="en-IN" dirty="0"/>
          </a:p>
        </p:txBody>
      </p:sp>
      <p:sp>
        <p:nvSpPr>
          <p:cNvPr id="3" name="Content Placeholder 2"/>
          <p:cNvSpPr>
            <a:spLocks noGrp="1"/>
          </p:cNvSpPr>
          <p:nvPr>
            <p:ph idx="1"/>
          </p:nvPr>
        </p:nvSpPr>
        <p:spPr/>
        <p:txBody>
          <a:bodyPr/>
          <a:lstStyle/>
          <a:p>
            <a:r>
              <a:rPr lang="en-IN" b="1" dirty="0"/>
              <a:t>Drawbacks</a:t>
            </a:r>
          </a:p>
          <a:p>
            <a:pPr lvl="2">
              <a:buNone/>
            </a:pPr>
            <a:r>
              <a:rPr lang="en-IN" dirty="0"/>
              <a:t>- More complex and hence less efficient.</a:t>
            </a:r>
            <a:br>
              <a:rPr lang="en-IN" dirty="0"/>
            </a:br>
            <a:endParaRPr lang="en-IN" dirty="0"/>
          </a:p>
          <a:p>
            <a:pPr algn="just">
              <a:buNone/>
            </a:pPr>
            <a:r>
              <a:rPr lang="en-IN" dirty="0"/>
              <a:t>		- Automatic signalling process increases overhead, since whenever a resource or serializer is released all the conditions are to be checked for the waiting processes.</a:t>
            </a:r>
          </a:p>
          <a:p>
            <a:endParaRPr lang="en-IN"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74</a:t>
            </a:fld>
            <a:endParaRPr lang="en-I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dirty="0"/>
              <a:t>Monitors </a:t>
            </a:r>
            <a:r>
              <a:rPr lang="en-IN" dirty="0" err="1"/>
              <a:t>vs</a:t>
            </a:r>
            <a:r>
              <a:rPr lang="en-IN" dirty="0"/>
              <a:t> Serializers</a:t>
            </a:r>
            <a:br>
              <a:rPr lang="en-IN" dirty="0"/>
            </a:br>
            <a:endParaRPr lang="en-IN" dirty="0"/>
          </a:p>
        </p:txBody>
      </p:sp>
      <p:sp>
        <p:nvSpPr>
          <p:cNvPr id="3" name="Content Placeholder 2"/>
          <p:cNvSpPr>
            <a:spLocks noGrp="1"/>
          </p:cNvSpPr>
          <p:nvPr>
            <p:ph idx="1"/>
          </p:nvPr>
        </p:nvSpPr>
        <p:spPr/>
        <p:txBody>
          <a:bodyPr/>
          <a:lstStyle/>
          <a:p>
            <a:r>
              <a:rPr lang="en-IN" dirty="0"/>
              <a:t>Serializers have several advantages over the monitors.</a:t>
            </a:r>
          </a:p>
          <a:p>
            <a:pPr>
              <a:buNone/>
            </a:pPr>
            <a:r>
              <a:rPr lang="en-IN" dirty="0"/>
              <a:t>1. Only one process can execute inside a monitor.</a:t>
            </a:r>
            <a:br>
              <a:rPr lang="en-IN" dirty="0"/>
            </a:br>
            <a:r>
              <a:rPr lang="en-IN" dirty="0"/>
              <a:t>Only one process can have possession of the serializer at a time. But in the hollow regions the process releases the control and thereby facilitates several process to execute concurrently inside the hollow region of the </a:t>
            </a:r>
            <a:r>
              <a:rPr lang="en-IN" dirty="0" err="1"/>
              <a:t>serializers</a:t>
            </a:r>
            <a:r>
              <a:rPr lang="en-IN" dirty="0"/>
              <a:t>.</a:t>
            </a:r>
          </a:p>
          <a:p>
            <a:pPr>
              <a:buNone/>
            </a:pPr>
            <a:r>
              <a:rPr lang="en-IN" dirty="0"/>
              <a:t>2. Nesting of monitors can cause deadlock. If inner process is waiting the outer one will be tied up.</a:t>
            </a:r>
            <a:br>
              <a:rPr lang="en-IN" dirty="0"/>
            </a:br>
            <a:r>
              <a:rPr lang="en-IN" dirty="0"/>
              <a:t>Nesting of </a:t>
            </a:r>
            <a:r>
              <a:rPr lang="en-IN" dirty="0" err="1"/>
              <a:t>serializers</a:t>
            </a:r>
            <a:r>
              <a:rPr lang="en-IN" dirty="0"/>
              <a:t> are allowed in the hollow regions.</a:t>
            </a:r>
          </a:p>
          <a:p>
            <a:pPr>
              <a:buNone/>
            </a:pPr>
            <a:r>
              <a:rPr lang="en-IN" dirty="0"/>
              <a:t>3. In monitors the conditions are not clearly stated to exit from a wait state.</a:t>
            </a:r>
            <a:br>
              <a:rPr lang="en-IN" dirty="0"/>
            </a:br>
            <a:r>
              <a:rPr lang="en-IN" dirty="0"/>
              <a:t>The conditions are clearly stated for an event to occur in a serializer.</a:t>
            </a:r>
          </a:p>
          <a:p>
            <a:pPr>
              <a:buNone/>
            </a:pPr>
            <a:r>
              <a:rPr lang="en-IN" dirty="0"/>
              <a:t>4. In monitors - explicit signalling.</a:t>
            </a:r>
            <a:br>
              <a:rPr lang="en-IN" dirty="0"/>
            </a:br>
            <a:r>
              <a:rPr lang="en-IN" dirty="0"/>
              <a:t>In </a:t>
            </a:r>
            <a:r>
              <a:rPr lang="en-IN" dirty="0" err="1"/>
              <a:t>serializers</a:t>
            </a:r>
            <a:r>
              <a:rPr lang="en-IN" dirty="0"/>
              <a:t> implicit signalling.</a:t>
            </a:r>
          </a:p>
          <a:p>
            <a:endParaRPr lang="en-IN"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75</a:t>
            </a:fld>
            <a:endParaRPr lang="en-I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3526" y="2194560"/>
            <a:ext cx="10811814" cy="1905001"/>
          </a:xfrm>
        </p:spPr>
        <p:txBody>
          <a:bodyPr>
            <a:normAutofit/>
          </a:bodyPr>
          <a:lstStyle/>
          <a:p>
            <a:pPr algn="ctr">
              <a:buNone/>
            </a:pPr>
            <a:r>
              <a:rPr lang="en-IN" sz="5200" b="1" dirty="0"/>
              <a:t>Path Expressions</a:t>
            </a:r>
          </a:p>
          <a:p>
            <a:pPr algn="ctr">
              <a:buNone/>
            </a:pPr>
            <a:r>
              <a:rPr lang="en-US" sz="4800" dirty="0"/>
              <a:t> </a:t>
            </a:r>
            <a:endParaRPr lang="en-IN" sz="4800"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76</a:t>
            </a:fld>
            <a:endParaRPr lang="en-I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Path Expressions</a:t>
            </a:r>
          </a:p>
        </p:txBody>
      </p:sp>
      <p:sp>
        <p:nvSpPr>
          <p:cNvPr id="3" name="Content Placeholder 2"/>
          <p:cNvSpPr>
            <a:spLocks noGrp="1"/>
          </p:cNvSpPr>
          <p:nvPr>
            <p:ph idx="1"/>
          </p:nvPr>
        </p:nvSpPr>
        <p:spPr>
          <a:xfrm>
            <a:off x="541986" y="1097280"/>
            <a:ext cx="10811814" cy="5007306"/>
          </a:xfrm>
        </p:spPr>
        <p:txBody>
          <a:bodyPr/>
          <a:lstStyle/>
          <a:p>
            <a:pPr algn="just"/>
            <a:r>
              <a:rPr lang="en-IN" dirty="0"/>
              <a:t>A quite different approach to process synchronization.</a:t>
            </a:r>
          </a:p>
          <a:p>
            <a:pPr algn="just"/>
            <a:r>
              <a:rPr lang="en-IN" dirty="0"/>
              <a:t>A path expression restricts the set of admissible execution histories of the operations  on the shared resource so that no incorrect state is ever reached  and it indicates the order in which operations  on a shared resource can be interleaved.</a:t>
            </a:r>
          </a:p>
          <a:p>
            <a:pPr algn="just"/>
            <a:r>
              <a:rPr lang="en-IN" dirty="0"/>
              <a:t>A path expression has the following form</a:t>
            </a:r>
          </a:p>
          <a:p>
            <a:pPr lvl="2" algn="just">
              <a:buNone/>
            </a:pPr>
            <a:r>
              <a:rPr lang="en-IN" b="1" dirty="0">
                <a:solidFill>
                  <a:srgbClr val="FFFF00"/>
                </a:solidFill>
              </a:rPr>
              <a:t>Path</a:t>
            </a:r>
            <a:r>
              <a:rPr lang="en-IN" dirty="0">
                <a:solidFill>
                  <a:srgbClr val="FFFF00"/>
                </a:solidFill>
              </a:rPr>
              <a:t> S </a:t>
            </a:r>
            <a:r>
              <a:rPr lang="en-IN" b="1" dirty="0">
                <a:solidFill>
                  <a:srgbClr val="FFFF00"/>
                </a:solidFill>
              </a:rPr>
              <a:t>end</a:t>
            </a:r>
            <a:r>
              <a:rPr lang="en-IN" dirty="0">
                <a:solidFill>
                  <a:srgbClr val="FFFF00"/>
                </a:solidFill>
              </a:rPr>
              <a:t>;</a:t>
            </a:r>
          </a:p>
          <a:p>
            <a:pPr algn="just"/>
            <a:r>
              <a:rPr lang="en-IN" dirty="0"/>
              <a:t>Where S denotes possible execution histories.</a:t>
            </a:r>
          </a:p>
          <a:p>
            <a:pPr algn="just"/>
            <a:r>
              <a:rPr lang="en-IN" dirty="0"/>
              <a:t>It is an expression whose variables are the operations on the resource and whose operators are:</a:t>
            </a:r>
          </a:p>
          <a:p>
            <a:pPr lvl="1" algn="just"/>
            <a:r>
              <a:rPr lang="en-IN" dirty="0"/>
              <a:t>Sequencing (;)</a:t>
            </a:r>
          </a:p>
          <a:p>
            <a:pPr lvl="1" algn="just"/>
            <a:r>
              <a:rPr lang="en-IN" dirty="0"/>
              <a:t>Selection (+)</a:t>
            </a:r>
          </a:p>
          <a:p>
            <a:pPr lvl="1" algn="just"/>
            <a:r>
              <a:rPr lang="en-IN" dirty="0"/>
              <a:t>Concurrency ({ })</a:t>
            </a:r>
          </a:p>
        </p:txBody>
      </p:sp>
      <p:sp>
        <p:nvSpPr>
          <p:cNvPr id="4" name="Slide Number Placeholder 3"/>
          <p:cNvSpPr>
            <a:spLocks noGrp="1"/>
          </p:cNvSpPr>
          <p:nvPr>
            <p:ph type="sldNum" sz="quarter" idx="12"/>
          </p:nvPr>
        </p:nvSpPr>
        <p:spPr/>
        <p:txBody>
          <a:bodyPr/>
          <a:lstStyle/>
          <a:p>
            <a:fld id="{0626A560-D43F-4E42-9E25-CE5313D6E885}" type="slidenum">
              <a:rPr lang="en-IN" smtClean="0"/>
              <a:pPr/>
              <a:t>77</a:t>
            </a:fld>
            <a:endParaRPr lang="en-I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Path Expressions</a:t>
            </a:r>
          </a:p>
        </p:txBody>
      </p:sp>
      <p:sp>
        <p:nvSpPr>
          <p:cNvPr id="3" name="Content Placeholder 2"/>
          <p:cNvSpPr>
            <a:spLocks noGrp="1"/>
          </p:cNvSpPr>
          <p:nvPr>
            <p:ph idx="1"/>
          </p:nvPr>
        </p:nvSpPr>
        <p:spPr>
          <a:xfrm>
            <a:off x="541986" y="1127760"/>
            <a:ext cx="10811814" cy="4976826"/>
          </a:xfrm>
        </p:spPr>
        <p:txBody>
          <a:bodyPr/>
          <a:lstStyle/>
          <a:p>
            <a:pPr lvl="1"/>
            <a:r>
              <a:rPr lang="en-IN" dirty="0"/>
              <a:t>Sequencing (;)</a:t>
            </a:r>
          </a:p>
          <a:p>
            <a:pPr lvl="2"/>
            <a:r>
              <a:rPr lang="en-IN" dirty="0"/>
              <a:t>Defines a sequencing order among operations.</a:t>
            </a:r>
          </a:p>
          <a:p>
            <a:pPr lvl="2"/>
            <a:r>
              <a:rPr lang="en-IN" dirty="0" err="1"/>
              <a:t>Eg</a:t>
            </a:r>
            <a:r>
              <a:rPr lang="en-IN" dirty="0"/>
              <a:t>: </a:t>
            </a:r>
            <a:r>
              <a:rPr lang="en-IN" b="1" dirty="0">
                <a:solidFill>
                  <a:srgbClr val="FFFF00"/>
                </a:solidFill>
              </a:rPr>
              <a:t>path</a:t>
            </a:r>
            <a:r>
              <a:rPr lang="en-IN" dirty="0">
                <a:solidFill>
                  <a:srgbClr val="FFFF00"/>
                </a:solidFill>
              </a:rPr>
              <a:t> open; read; close; </a:t>
            </a:r>
            <a:r>
              <a:rPr lang="en-IN" b="1" dirty="0">
                <a:solidFill>
                  <a:srgbClr val="FFFF00"/>
                </a:solidFill>
              </a:rPr>
              <a:t>end</a:t>
            </a:r>
            <a:r>
              <a:rPr lang="en-IN" dirty="0">
                <a:solidFill>
                  <a:srgbClr val="FFFF00"/>
                </a:solidFill>
              </a:rPr>
              <a:t> </a:t>
            </a:r>
            <a:r>
              <a:rPr lang="en-IN" dirty="0"/>
              <a:t>means that an open must be performed first, followed by a read and a close in that order.</a:t>
            </a:r>
          </a:p>
          <a:p>
            <a:pPr lvl="2"/>
            <a:r>
              <a:rPr lang="en-IN" dirty="0"/>
              <a:t>There is no concurrency in the execution of these operations.</a:t>
            </a:r>
          </a:p>
          <a:p>
            <a:pPr lvl="1"/>
            <a:endParaRPr lang="en-IN" dirty="0"/>
          </a:p>
          <a:p>
            <a:pPr lvl="1"/>
            <a:r>
              <a:rPr lang="en-IN" dirty="0"/>
              <a:t>Selection (+)</a:t>
            </a:r>
          </a:p>
          <a:p>
            <a:pPr lvl="2"/>
            <a:r>
              <a:rPr lang="en-IN" dirty="0"/>
              <a:t>It signifies that only one of the operations connected by a + operator can be executed at a given time.</a:t>
            </a:r>
          </a:p>
          <a:p>
            <a:pPr lvl="2"/>
            <a:r>
              <a:rPr lang="en-IN" dirty="0" err="1"/>
              <a:t>Eg</a:t>
            </a:r>
            <a:r>
              <a:rPr lang="en-IN" dirty="0"/>
              <a:t>: </a:t>
            </a:r>
            <a:r>
              <a:rPr lang="en-IN" b="1" dirty="0">
                <a:solidFill>
                  <a:srgbClr val="FFFF00"/>
                </a:solidFill>
              </a:rPr>
              <a:t>path</a:t>
            </a:r>
            <a:r>
              <a:rPr lang="en-IN" dirty="0">
                <a:solidFill>
                  <a:srgbClr val="FFFF00"/>
                </a:solidFill>
              </a:rPr>
              <a:t> </a:t>
            </a:r>
            <a:r>
              <a:rPr lang="en-IN" dirty="0" err="1">
                <a:solidFill>
                  <a:srgbClr val="FFFF00"/>
                </a:solidFill>
              </a:rPr>
              <a:t>read+write</a:t>
            </a:r>
            <a:r>
              <a:rPr lang="en-IN" dirty="0">
                <a:solidFill>
                  <a:srgbClr val="FFFF00"/>
                </a:solidFill>
              </a:rPr>
              <a:t> </a:t>
            </a:r>
            <a:r>
              <a:rPr lang="en-IN" b="1" dirty="0">
                <a:solidFill>
                  <a:srgbClr val="FFFF00"/>
                </a:solidFill>
              </a:rPr>
              <a:t>end</a:t>
            </a:r>
            <a:r>
              <a:rPr lang="en-IN" dirty="0">
                <a:solidFill>
                  <a:srgbClr val="FFFF00"/>
                </a:solidFill>
              </a:rPr>
              <a:t> means </a:t>
            </a:r>
            <a:r>
              <a:rPr lang="en-IN" dirty="0"/>
              <a:t>that only read or only write can be executed at a given time, but the order of execution of these operations does not matter.  </a:t>
            </a:r>
          </a:p>
        </p:txBody>
      </p:sp>
      <p:sp>
        <p:nvSpPr>
          <p:cNvPr id="4" name="Slide Number Placeholder 3"/>
          <p:cNvSpPr>
            <a:spLocks noGrp="1"/>
          </p:cNvSpPr>
          <p:nvPr>
            <p:ph type="sldNum" sz="quarter" idx="12"/>
          </p:nvPr>
        </p:nvSpPr>
        <p:spPr/>
        <p:txBody>
          <a:bodyPr/>
          <a:lstStyle/>
          <a:p>
            <a:fld id="{0626A560-D43F-4E42-9E25-CE5313D6E885}" type="slidenum">
              <a:rPr lang="en-IN" smtClean="0"/>
              <a:pPr/>
              <a:t>78</a:t>
            </a:fld>
            <a:endParaRPr lang="en-I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Path Expressions</a:t>
            </a:r>
          </a:p>
        </p:txBody>
      </p:sp>
      <p:sp>
        <p:nvSpPr>
          <p:cNvPr id="3" name="Content Placeholder 2"/>
          <p:cNvSpPr>
            <a:spLocks noGrp="1"/>
          </p:cNvSpPr>
          <p:nvPr>
            <p:ph idx="1"/>
          </p:nvPr>
        </p:nvSpPr>
        <p:spPr>
          <a:xfrm>
            <a:off x="541986" y="1219200"/>
            <a:ext cx="10811814" cy="4885386"/>
          </a:xfrm>
        </p:spPr>
        <p:txBody>
          <a:bodyPr/>
          <a:lstStyle/>
          <a:p>
            <a:pPr lvl="1"/>
            <a:r>
              <a:rPr lang="en-IN" dirty="0"/>
              <a:t>Concurrency ({ })</a:t>
            </a:r>
          </a:p>
          <a:p>
            <a:pPr lvl="2"/>
            <a:r>
              <a:rPr lang="en-IN" dirty="0"/>
              <a:t>It signifies that any number of instances of the operation delimited y { and } can be in execution at a time.</a:t>
            </a:r>
          </a:p>
          <a:p>
            <a:pPr lvl="2"/>
            <a:r>
              <a:rPr lang="en-IN" dirty="0" err="1"/>
              <a:t>Eg</a:t>
            </a:r>
            <a:r>
              <a:rPr lang="en-IN" dirty="0"/>
              <a:t>: </a:t>
            </a:r>
            <a:r>
              <a:rPr lang="en-IN" b="1" dirty="0">
                <a:solidFill>
                  <a:srgbClr val="FFFF00"/>
                </a:solidFill>
              </a:rPr>
              <a:t>path</a:t>
            </a:r>
            <a:r>
              <a:rPr lang="en-IN" dirty="0">
                <a:solidFill>
                  <a:srgbClr val="FFFF00"/>
                </a:solidFill>
              </a:rPr>
              <a:t> {read} </a:t>
            </a:r>
            <a:r>
              <a:rPr lang="en-IN" b="1" dirty="0">
                <a:solidFill>
                  <a:srgbClr val="FFFF00"/>
                </a:solidFill>
              </a:rPr>
              <a:t>end</a:t>
            </a:r>
            <a:r>
              <a:rPr lang="en-IN" dirty="0">
                <a:solidFill>
                  <a:srgbClr val="FFFF00"/>
                </a:solidFill>
              </a:rPr>
              <a:t> </a:t>
            </a:r>
            <a:r>
              <a:rPr lang="en-IN" dirty="0"/>
              <a:t>means that any number of read operations can be executed concurrently.</a:t>
            </a:r>
          </a:p>
          <a:p>
            <a:pPr lvl="2"/>
            <a:r>
              <a:rPr lang="en-IN" b="1" dirty="0">
                <a:solidFill>
                  <a:srgbClr val="FFFF00"/>
                </a:solidFill>
              </a:rPr>
              <a:t>path</a:t>
            </a:r>
            <a:r>
              <a:rPr lang="en-IN" dirty="0">
                <a:solidFill>
                  <a:srgbClr val="FFFF00"/>
                </a:solidFill>
              </a:rPr>
              <a:t> write; {read} </a:t>
            </a:r>
            <a:r>
              <a:rPr lang="en-IN" b="1" dirty="0">
                <a:solidFill>
                  <a:srgbClr val="FFFF00"/>
                </a:solidFill>
              </a:rPr>
              <a:t>end</a:t>
            </a:r>
            <a:r>
              <a:rPr lang="en-IN" dirty="0">
                <a:solidFill>
                  <a:srgbClr val="FFFF00"/>
                </a:solidFill>
              </a:rPr>
              <a:t> </a:t>
            </a:r>
            <a:r>
              <a:rPr lang="en-IN" dirty="0"/>
              <a:t>allows either several read operations or a single write operation to be executed at any time.</a:t>
            </a:r>
          </a:p>
        </p:txBody>
      </p:sp>
      <p:sp>
        <p:nvSpPr>
          <p:cNvPr id="4" name="Slide Number Placeholder 3"/>
          <p:cNvSpPr>
            <a:spLocks noGrp="1"/>
          </p:cNvSpPr>
          <p:nvPr>
            <p:ph type="sldNum" sz="quarter" idx="12"/>
          </p:nvPr>
        </p:nvSpPr>
        <p:spPr/>
        <p:txBody>
          <a:bodyPr/>
          <a:lstStyle/>
          <a:p>
            <a:fld id="{0626A560-D43F-4E42-9E25-CE5313D6E885}" type="slidenum">
              <a:rPr lang="en-IN" smtClean="0"/>
              <a:pPr/>
              <a:t>79</a:t>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Design Approaches</a:t>
            </a:r>
          </a:p>
        </p:txBody>
      </p:sp>
      <p:sp>
        <p:nvSpPr>
          <p:cNvPr id="3" name="Content Placeholder 2"/>
          <p:cNvSpPr>
            <a:spLocks noGrp="1"/>
          </p:cNvSpPr>
          <p:nvPr>
            <p:ph idx="1"/>
          </p:nvPr>
        </p:nvSpPr>
        <p:spPr>
          <a:xfrm>
            <a:off x="609600" y="1357298"/>
            <a:ext cx="10972800" cy="4768865"/>
          </a:xfrm>
        </p:spPr>
        <p:txBody>
          <a:bodyPr>
            <a:normAutofit fontScale="47500" lnSpcReduction="20000"/>
          </a:bodyPr>
          <a:lstStyle/>
          <a:p>
            <a:pPr algn="just"/>
            <a:r>
              <a:rPr lang="en-IN" sz="5100" dirty="0"/>
              <a:t>A typical operating system that supports a multiprogramming environment can easily be tens of megabytes in length and its design, implementation, and testing amounts to the undertaking of a huge software project.</a:t>
            </a:r>
          </a:p>
          <a:p>
            <a:pPr algn="just"/>
            <a:endParaRPr lang="en-IN" sz="5100" dirty="0"/>
          </a:p>
          <a:p>
            <a:pPr algn="just"/>
            <a:r>
              <a:rPr lang="en-IN" sz="5100" dirty="0"/>
              <a:t>Deal with complexities of modern systems.</a:t>
            </a:r>
          </a:p>
          <a:p>
            <a:pPr algn="just"/>
            <a:endParaRPr lang="en-IN" sz="5100" dirty="0"/>
          </a:p>
          <a:p>
            <a:pPr algn="just"/>
            <a:r>
              <a:rPr lang="en-IN" sz="5100" dirty="0"/>
              <a:t>How and what should be done in the context of operating systems</a:t>
            </a:r>
          </a:p>
          <a:p>
            <a:pPr algn="just"/>
            <a:endParaRPr lang="en-IN" sz="5100" dirty="0">
              <a:solidFill>
                <a:srgbClr val="FFFF00"/>
              </a:solidFill>
            </a:endParaRPr>
          </a:p>
          <a:p>
            <a:pPr algn="just"/>
            <a:r>
              <a:rPr lang="en-IN" sz="5100" b="1" dirty="0">
                <a:solidFill>
                  <a:srgbClr val="FFFF00"/>
                </a:solidFill>
              </a:rPr>
              <a:t>Separation of Policies and Mechanisms</a:t>
            </a:r>
            <a:endParaRPr lang="en-IN" sz="4600" b="1" dirty="0">
              <a:solidFill>
                <a:srgbClr val="FFFF00"/>
              </a:solidFill>
            </a:endParaRPr>
          </a:p>
          <a:p>
            <a:pPr lvl="1" algn="just"/>
            <a:r>
              <a:rPr lang="en-IN" sz="5100" b="1" dirty="0"/>
              <a:t>Policies</a:t>
            </a:r>
            <a:r>
              <a:rPr lang="en-IN" sz="5100" dirty="0"/>
              <a:t> - What should be done </a:t>
            </a:r>
          </a:p>
          <a:p>
            <a:pPr lvl="1" algn="just"/>
            <a:r>
              <a:rPr lang="en-IN" sz="5100" b="1" dirty="0"/>
              <a:t>Mechanisms</a:t>
            </a:r>
            <a:r>
              <a:rPr lang="en-IN" sz="5100" dirty="0"/>
              <a:t> - How it should be done </a:t>
            </a:r>
          </a:p>
          <a:p>
            <a:pPr lvl="1" algn="just"/>
            <a:r>
              <a:rPr lang="en-IN" sz="5100" dirty="0"/>
              <a:t>Ex: In CPU scheduling, </a:t>
            </a:r>
            <a:r>
              <a:rPr lang="en-IN" sz="5100" i="1" dirty="0"/>
              <a:t>mechanisms</a:t>
            </a:r>
            <a:r>
              <a:rPr lang="en-IN" sz="5100" dirty="0"/>
              <a:t> provide the means to implement various scheduling disciplines and </a:t>
            </a:r>
            <a:r>
              <a:rPr lang="en-IN" sz="5100" i="1" dirty="0"/>
              <a:t>policy</a:t>
            </a:r>
            <a:r>
              <a:rPr lang="en-IN" sz="5100" dirty="0"/>
              <a:t> decides which CPU scheduling discipline will be used.</a:t>
            </a:r>
          </a:p>
          <a:p>
            <a:pPr lvl="1">
              <a:buNone/>
            </a:pPr>
            <a:endParaRPr lang="en-IN" sz="5000" dirty="0"/>
          </a:p>
        </p:txBody>
      </p:sp>
      <p:sp>
        <p:nvSpPr>
          <p:cNvPr id="4" name="Slide Number Placeholder 3"/>
          <p:cNvSpPr>
            <a:spLocks noGrp="1"/>
          </p:cNvSpPr>
          <p:nvPr>
            <p:ph type="sldNum" sz="quarter" idx="12"/>
          </p:nvPr>
        </p:nvSpPr>
        <p:spPr/>
        <p:txBody>
          <a:bodyPr/>
          <a:lstStyle/>
          <a:p>
            <a:fld id="{A6920F6F-6323-47FE-BBC7-1DDA836C6A66}" type="slidenum">
              <a:rPr lang="en-IN" smtClean="0"/>
              <a:pPr/>
              <a:t>8</a:t>
            </a:fld>
            <a:endParaRPr lang="en-I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3526" y="2194560"/>
            <a:ext cx="10811814" cy="1905001"/>
          </a:xfrm>
        </p:spPr>
        <p:txBody>
          <a:bodyPr>
            <a:normAutofit/>
          </a:bodyPr>
          <a:lstStyle/>
          <a:p>
            <a:pPr algn="ctr">
              <a:buNone/>
            </a:pPr>
            <a:r>
              <a:rPr lang="en-IN" sz="5200" b="1" dirty="0"/>
              <a:t>Distributed Operating Systems</a:t>
            </a:r>
          </a:p>
          <a:p>
            <a:pPr algn="ctr">
              <a:buNone/>
            </a:pPr>
            <a:r>
              <a:rPr lang="en-US" sz="4800" dirty="0"/>
              <a:t> </a:t>
            </a:r>
            <a:endParaRPr lang="en-IN" sz="4800"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80</a:t>
            </a:fld>
            <a:endParaRPr lang="en-I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Distributed Operating Systems</a:t>
            </a:r>
          </a:p>
        </p:txBody>
      </p:sp>
      <p:sp>
        <p:nvSpPr>
          <p:cNvPr id="3" name="Content Placeholder 2"/>
          <p:cNvSpPr>
            <a:spLocks noGrp="1"/>
          </p:cNvSpPr>
          <p:nvPr>
            <p:ph idx="1"/>
          </p:nvPr>
        </p:nvSpPr>
        <p:spPr>
          <a:xfrm>
            <a:off x="541986" y="1219200"/>
            <a:ext cx="10811814" cy="4885386"/>
          </a:xfrm>
        </p:spPr>
        <p:txBody>
          <a:bodyPr/>
          <a:lstStyle/>
          <a:p>
            <a:pPr lvl="1"/>
            <a:r>
              <a:rPr lang="en-IN" dirty="0"/>
              <a:t>The term distributed system is used to describe a system with the following characteristics:</a:t>
            </a:r>
          </a:p>
          <a:p>
            <a:pPr lvl="2" algn="just">
              <a:lnSpc>
                <a:spcPct val="150000"/>
              </a:lnSpc>
            </a:pPr>
            <a:r>
              <a:rPr lang="en-IN" dirty="0"/>
              <a:t>It consists of several computers that do not share a memory or a clock.</a:t>
            </a:r>
          </a:p>
          <a:p>
            <a:pPr lvl="2" algn="just">
              <a:lnSpc>
                <a:spcPct val="150000"/>
              </a:lnSpc>
            </a:pPr>
            <a:r>
              <a:rPr lang="en-IN" dirty="0"/>
              <a:t>The computers communicate with each other by exchanging messages over a communication network.</a:t>
            </a:r>
          </a:p>
          <a:p>
            <a:pPr lvl="2" algn="just">
              <a:lnSpc>
                <a:spcPct val="150000"/>
              </a:lnSpc>
            </a:pPr>
            <a:r>
              <a:rPr lang="en-IN" dirty="0"/>
              <a:t>Each computers has its own memory and runs its own operating system.</a:t>
            </a:r>
          </a:p>
          <a:p>
            <a:pPr lvl="2" algn="just">
              <a:lnSpc>
                <a:spcPct val="150000"/>
              </a:lnSpc>
            </a:pPr>
            <a:r>
              <a:rPr lang="en-IN" dirty="0"/>
              <a:t>The resource owned and controlled by a computer are said to be local to it.</a:t>
            </a:r>
          </a:p>
        </p:txBody>
      </p:sp>
      <p:sp>
        <p:nvSpPr>
          <p:cNvPr id="4" name="Slide Number Placeholder 3"/>
          <p:cNvSpPr>
            <a:spLocks noGrp="1"/>
          </p:cNvSpPr>
          <p:nvPr>
            <p:ph type="sldNum" sz="quarter" idx="12"/>
          </p:nvPr>
        </p:nvSpPr>
        <p:spPr/>
        <p:txBody>
          <a:bodyPr/>
          <a:lstStyle/>
          <a:p>
            <a:fld id="{0626A560-D43F-4E42-9E25-CE5313D6E885}" type="slidenum">
              <a:rPr lang="en-IN" smtClean="0"/>
              <a:pPr/>
              <a:t>81</a:t>
            </a:fld>
            <a:endParaRPr lang="en-I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Architecture of a Distributed Systems</a:t>
            </a:r>
          </a:p>
        </p:txBody>
      </p:sp>
      <p:sp>
        <p:nvSpPr>
          <p:cNvPr id="4" name="Slide Number Placeholder 3"/>
          <p:cNvSpPr>
            <a:spLocks noGrp="1"/>
          </p:cNvSpPr>
          <p:nvPr>
            <p:ph type="sldNum" sz="quarter" idx="12"/>
          </p:nvPr>
        </p:nvSpPr>
        <p:spPr/>
        <p:txBody>
          <a:bodyPr/>
          <a:lstStyle/>
          <a:p>
            <a:fld id="{0626A560-D43F-4E42-9E25-CE5313D6E885}" type="slidenum">
              <a:rPr lang="en-IN" smtClean="0"/>
              <a:pPr/>
              <a:t>82</a:t>
            </a:fld>
            <a:endParaRPr lang="en-IN"/>
          </a:p>
        </p:txBody>
      </p:sp>
      <p:pic>
        <p:nvPicPr>
          <p:cNvPr id="2051" name="Picture 3"/>
          <p:cNvPicPr>
            <a:picLocks noChangeAspect="1" noChangeArrowheads="1"/>
          </p:cNvPicPr>
          <p:nvPr/>
        </p:nvPicPr>
        <p:blipFill>
          <a:blip r:embed="rId3"/>
          <a:srcRect/>
          <a:stretch>
            <a:fillRect/>
          </a:stretch>
        </p:blipFill>
        <p:spPr bwMode="auto">
          <a:xfrm>
            <a:off x="2322195" y="1218248"/>
            <a:ext cx="7292320" cy="4877752"/>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Advantages of Distributed Systems</a:t>
            </a:r>
          </a:p>
        </p:txBody>
      </p:sp>
      <p:sp>
        <p:nvSpPr>
          <p:cNvPr id="3" name="Content Placeholder 2"/>
          <p:cNvSpPr>
            <a:spLocks noGrp="1"/>
          </p:cNvSpPr>
          <p:nvPr>
            <p:ph idx="1"/>
          </p:nvPr>
        </p:nvSpPr>
        <p:spPr>
          <a:xfrm>
            <a:off x="541986" y="1219200"/>
            <a:ext cx="10811814" cy="4885386"/>
          </a:xfrm>
        </p:spPr>
        <p:txBody>
          <a:bodyPr/>
          <a:lstStyle/>
          <a:p>
            <a:pPr lvl="1"/>
            <a:r>
              <a:rPr lang="en-IN" b="1" dirty="0"/>
              <a:t>Resource Sharing</a:t>
            </a:r>
          </a:p>
          <a:p>
            <a:pPr lvl="2"/>
            <a:r>
              <a:rPr lang="en-IN" b="1" dirty="0"/>
              <a:t>A computer can request a service from another computer by sending a request to it over the communication network.</a:t>
            </a:r>
          </a:p>
          <a:p>
            <a:pPr lvl="2"/>
            <a:r>
              <a:rPr lang="en-IN" b="1" dirty="0"/>
              <a:t>Hardware and software resources can be shared among computers.</a:t>
            </a:r>
          </a:p>
          <a:p>
            <a:pPr lvl="2"/>
            <a:r>
              <a:rPr lang="en-IN" b="1" dirty="0" err="1"/>
              <a:t>Eg</a:t>
            </a:r>
            <a:r>
              <a:rPr lang="en-IN" b="1" dirty="0"/>
              <a:t>: a printer, a compiler, a text processor, a database at a computer can be shared with remote computers.</a:t>
            </a:r>
          </a:p>
          <a:p>
            <a:pPr lvl="2"/>
            <a:endParaRPr lang="en-IN" b="1" dirty="0"/>
          </a:p>
          <a:p>
            <a:pPr lvl="1"/>
            <a:r>
              <a:rPr lang="en-IN" b="1" dirty="0"/>
              <a:t>Enhanced Performance</a:t>
            </a:r>
          </a:p>
          <a:p>
            <a:pPr lvl="2"/>
            <a:r>
              <a:rPr lang="en-IN" b="1" dirty="0"/>
              <a:t>Capable for providing rapid response time and higher system throughput.</a:t>
            </a:r>
          </a:p>
          <a:p>
            <a:pPr lvl="2"/>
            <a:r>
              <a:rPr lang="en-IN" b="1" dirty="0"/>
              <a:t>Many task can be concurrently executed at different computers.</a:t>
            </a:r>
          </a:p>
          <a:p>
            <a:pPr lvl="2"/>
            <a:r>
              <a:rPr lang="en-IN" b="1" dirty="0"/>
              <a:t>Can employ a load distributing technique to improve response time.</a:t>
            </a:r>
          </a:p>
        </p:txBody>
      </p:sp>
      <p:sp>
        <p:nvSpPr>
          <p:cNvPr id="4" name="Slide Number Placeholder 3"/>
          <p:cNvSpPr>
            <a:spLocks noGrp="1"/>
          </p:cNvSpPr>
          <p:nvPr>
            <p:ph type="sldNum" sz="quarter" idx="12"/>
          </p:nvPr>
        </p:nvSpPr>
        <p:spPr/>
        <p:txBody>
          <a:bodyPr/>
          <a:lstStyle/>
          <a:p>
            <a:fld id="{0626A560-D43F-4E42-9E25-CE5313D6E885}" type="slidenum">
              <a:rPr lang="en-IN" smtClean="0"/>
              <a:pPr/>
              <a:t>83</a:t>
            </a:fld>
            <a:endParaRPr lang="en-I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Advantages of Distributed Systems</a:t>
            </a:r>
          </a:p>
        </p:txBody>
      </p:sp>
      <p:sp>
        <p:nvSpPr>
          <p:cNvPr id="3" name="Content Placeholder 2"/>
          <p:cNvSpPr>
            <a:spLocks noGrp="1"/>
          </p:cNvSpPr>
          <p:nvPr>
            <p:ph idx="1"/>
          </p:nvPr>
        </p:nvSpPr>
        <p:spPr>
          <a:xfrm>
            <a:off x="541986" y="1219200"/>
            <a:ext cx="10811814" cy="4885386"/>
          </a:xfrm>
        </p:spPr>
        <p:txBody>
          <a:bodyPr/>
          <a:lstStyle/>
          <a:p>
            <a:pPr lvl="1"/>
            <a:r>
              <a:rPr lang="en-IN" b="1" dirty="0"/>
              <a:t>Improved Reliability and Availability</a:t>
            </a:r>
          </a:p>
          <a:p>
            <a:pPr lvl="2"/>
            <a:r>
              <a:rPr lang="en-IN" b="1" dirty="0"/>
              <a:t>Few components of the system can fail without affecting the availability of the rest of the system.</a:t>
            </a:r>
          </a:p>
          <a:p>
            <a:pPr lvl="2"/>
            <a:r>
              <a:rPr lang="en-IN" b="1" dirty="0"/>
              <a:t>Through the replication of data (files and directories) and services, distributed systems can be made fault tolerant.</a:t>
            </a:r>
          </a:p>
          <a:p>
            <a:pPr lvl="2"/>
            <a:endParaRPr lang="en-IN" b="1" dirty="0"/>
          </a:p>
          <a:p>
            <a:pPr lvl="1"/>
            <a:r>
              <a:rPr lang="en-IN" b="1" dirty="0"/>
              <a:t>Modular Expandability</a:t>
            </a:r>
          </a:p>
          <a:p>
            <a:pPr lvl="2"/>
            <a:r>
              <a:rPr lang="en-IN" b="1" dirty="0"/>
              <a:t>New software and hardware resources can be easily added without replacing the existing resources.</a:t>
            </a:r>
          </a:p>
        </p:txBody>
      </p:sp>
      <p:sp>
        <p:nvSpPr>
          <p:cNvPr id="4" name="Slide Number Placeholder 3"/>
          <p:cNvSpPr>
            <a:spLocks noGrp="1"/>
          </p:cNvSpPr>
          <p:nvPr>
            <p:ph type="sldNum" sz="quarter" idx="12"/>
          </p:nvPr>
        </p:nvSpPr>
        <p:spPr/>
        <p:txBody>
          <a:bodyPr/>
          <a:lstStyle/>
          <a:p>
            <a:fld id="{0626A560-D43F-4E42-9E25-CE5313D6E885}" type="slidenum">
              <a:rPr lang="en-IN" smtClean="0"/>
              <a:pPr/>
              <a:t>84</a:t>
            </a:fld>
            <a:endParaRPr lang="en-I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3526" y="2194560"/>
            <a:ext cx="10811814" cy="1905001"/>
          </a:xfrm>
        </p:spPr>
        <p:txBody>
          <a:bodyPr>
            <a:normAutofit/>
          </a:bodyPr>
          <a:lstStyle/>
          <a:p>
            <a:pPr algn="ctr">
              <a:buNone/>
            </a:pPr>
            <a:r>
              <a:rPr lang="en-IN" sz="4400" b="1" dirty="0"/>
              <a:t>Issues in Distributed Operating Systems</a:t>
            </a:r>
          </a:p>
          <a:p>
            <a:pPr algn="ctr">
              <a:buNone/>
            </a:pPr>
            <a:r>
              <a:rPr lang="en-US" sz="4800" dirty="0"/>
              <a:t> </a:t>
            </a:r>
            <a:endParaRPr lang="en-IN" sz="4800"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85</a:t>
            </a:fld>
            <a:endParaRPr lang="en-I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Issues in DOS</a:t>
            </a:r>
          </a:p>
        </p:txBody>
      </p:sp>
      <p:sp>
        <p:nvSpPr>
          <p:cNvPr id="3" name="Content Placeholder 2"/>
          <p:cNvSpPr>
            <a:spLocks noGrp="1"/>
          </p:cNvSpPr>
          <p:nvPr>
            <p:ph idx="1"/>
          </p:nvPr>
        </p:nvSpPr>
        <p:spPr>
          <a:xfrm>
            <a:off x="541986" y="1219200"/>
            <a:ext cx="10811814" cy="4885386"/>
          </a:xfrm>
        </p:spPr>
        <p:txBody>
          <a:bodyPr>
            <a:normAutofit fontScale="92500" lnSpcReduction="10000"/>
          </a:bodyPr>
          <a:lstStyle/>
          <a:p>
            <a:pPr lvl="1"/>
            <a:r>
              <a:rPr lang="en-IN" sz="2600" b="1" dirty="0"/>
              <a:t>Some Important issues are:</a:t>
            </a:r>
          </a:p>
          <a:p>
            <a:pPr marL="1371600" lvl="2" indent="-457200">
              <a:lnSpc>
                <a:spcPct val="150000"/>
              </a:lnSpc>
              <a:buFont typeface="+mj-lt"/>
              <a:buAutoNum type="arabicPeriod"/>
            </a:pPr>
            <a:r>
              <a:rPr lang="en-IN" b="1" dirty="0"/>
              <a:t>Unavailability of up-to-date global knowledge</a:t>
            </a:r>
          </a:p>
          <a:p>
            <a:pPr marL="1371600" lvl="2" indent="-457200">
              <a:lnSpc>
                <a:spcPct val="150000"/>
              </a:lnSpc>
              <a:buFont typeface="+mj-lt"/>
              <a:buAutoNum type="arabicPeriod"/>
            </a:pPr>
            <a:r>
              <a:rPr lang="en-IN" b="1" dirty="0"/>
              <a:t>Naming</a:t>
            </a:r>
          </a:p>
          <a:p>
            <a:pPr marL="1371600" lvl="2" indent="-457200">
              <a:lnSpc>
                <a:spcPct val="150000"/>
              </a:lnSpc>
              <a:buFont typeface="+mj-lt"/>
              <a:buAutoNum type="arabicPeriod"/>
            </a:pPr>
            <a:r>
              <a:rPr lang="en-IN" b="1" dirty="0"/>
              <a:t>Scalability</a:t>
            </a:r>
          </a:p>
          <a:p>
            <a:pPr marL="1371600" lvl="2" indent="-457200">
              <a:lnSpc>
                <a:spcPct val="150000"/>
              </a:lnSpc>
              <a:buFont typeface="+mj-lt"/>
              <a:buAutoNum type="arabicPeriod"/>
            </a:pPr>
            <a:r>
              <a:rPr lang="en-IN" b="1" dirty="0"/>
              <a:t>Compatibility</a:t>
            </a:r>
          </a:p>
          <a:p>
            <a:pPr marL="1371600" lvl="2" indent="-457200">
              <a:lnSpc>
                <a:spcPct val="150000"/>
              </a:lnSpc>
              <a:buFont typeface="+mj-lt"/>
              <a:buAutoNum type="arabicPeriod"/>
            </a:pPr>
            <a:r>
              <a:rPr lang="en-IN" b="1" dirty="0"/>
              <a:t>Process synchronization</a:t>
            </a:r>
          </a:p>
          <a:p>
            <a:pPr marL="1371600" lvl="2" indent="-457200">
              <a:lnSpc>
                <a:spcPct val="150000"/>
              </a:lnSpc>
              <a:buFont typeface="+mj-lt"/>
              <a:buAutoNum type="arabicPeriod"/>
            </a:pPr>
            <a:r>
              <a:rPr lang="en-IN" b="1" dirty="0"/>
              <a:t>Resource management</a:t>
            </a:r>
          </a:p>
          <a:p>
            <a:pPr marL="1371600" lvl="2" indent="-457200">
              <a:lnSpc>
                <a:spcPct val="150000"/>
              </a:lnSpc>
              <a:buFont typeface="+mj-lt"/>
              <a:buAutoNum type="arabicPeriod"/>
            </a:pPr>
            <a:r>
              <a:rPr lang="en-IN" b="1" dirty="0"/>
              <a:t>Security </a:t>
            </a:r>
          </a:p>
          <a:p>
            <a:pPr marL="1371600" lvl="2" indent="-457200">
              <a:lnSpc>
                <a:spcPct val="150000"/>
              </a:lnSpc>
              <a:buFont typeface="+mj-lt"/>
              <a:buAutoNum type="arabicPeriod"/>
            </a:pPr>
            <a:r>
              <a:rPr lang="en-IN" b="1" dirty="0"/>
              <a:t>Structuring of the operating system</a:t>
            </a:r>
          </a:p>
        </p:txBody>
      </p:sp>
      <p:sp>
        <p:nvSpPr>
          <p:cNvPr id="4" name="Slide Number Placeholder 3"/>
          <p:cNvSpPr>
            <a:spLocks noGrp="1"/>
          </p:cNvSpPr>
          <p:nvPr>
            <p:ph type="sldNum" sz="quarter" idx="12"/>
          </p:nvPr>
        </p:nvSpPr>
        <p:spPr/>
        <p:txBody>
          <a:bodyPr/>
          <a:lstStyle/>
          <a:p>
            <a:fld id="{0626A560-D43F-4E42-9E25-CE5313D6E885}" type="slidenum">
              <a:rPr lang="en-IN" smtClean="0"/>
              <a:pPr/>
              <a:t>86</a:t>
            </a:fld>
            <a:endParaRPr lang="en-I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Issues in DOS</a:t>
            </a:r>
          </a:p>
        </p:txBody>
      </p:sp>
      <p:sp>
        <p:nvSpPr>
          <p:cNvPr id="3" name="Content Placeholder 2"/>
          <p:cNvSpPr>
            <a:spLocks noGrp="1"/>
          </p:cNvSpPr>
          <p:nvPr>
            <p:ph idx="1"/>
          </p:nvPr>
        </p:nvSpPr>
        <p:spPr>
          <a:xfrm>
            <a:off x="541986" y="1219200"/>
            <a:ext cx="10811814" cy="4885386"/>
          </a:xfrm>
        </p:spPr>
        <p:txBody>
          <a:bodyPr>
            <a:normAutofit/>
          </a:bodyPr>
          <a:lstStyle/>
          <a:p>
            <a:pPr lvl="1">
              <a:buNone/>
            </a:pPr>
            <a:r>
              <a:rPr lang="en-IN" b="1" dirty="0">
                <a:solidFill>
                  <a:srgbClr val="FFFF00"/>
                </a:solidFill>
              </a:rPr>
              <a:t>1. Unavailability of up-to-date global knowledge</a:t>
            </a:r>
          </a:p>
          <a:p>
            <a:pPr lvl="2" algn="just"/>
            <a:r>
              <a:rPr lang="en-IN" dirty="0"/>
              <a:t>In case of shared memory system, up-to-date state of all the processes and resources are known.</a:t>
            </a:r>
          </a:p>
          <a:p>
            <a:pPr lvl="2" algn="just"/>
            <a:r>
              <a:rPr lang="en-IN" dirty="0"/>
              <a:t>Due to the unavailability of a global memory and a global clock, it is practically impossible for a computer to collect up-to-date information about the global state of the distributed computing system.</a:t>
            </a:r>
          </a:p>
          <a:p>
            <a:pPr lvl="2" algn="just"/>
            <a:r>
              <a:rPr lang="en-IN" dirty="0"/>
              <a:t>A computer does not know the current and complete status of the global state.</a:t>
            </a:r>
          </a:p>
          <a:p>
            <a:pPr lvl="2" algn="just"/>
            <a:r>
              <a:rPr lang="en-IN" dirty="0"/>
              <a:t>Absence of a global clock arises the question of how to order all the events that occur at different times at different computers present in the system.</a:t>
            </a:r>
          </a:p>
          <a:p>
            <a:pPr lvl="2" algn="just"/>
            <a:r>
              <a:rPr lang="en-IN" dirty="0"/>
              <a:t>Temporal ordering of events is a fundamental concept in the design and development of distributed systems.</a:t>
            </a:r>
          </a:p>
        </p:txBody>
      </p:sp>
      <p:sp>
        <p:nvSpPr>
          <p:cNvPr id="4" name="Slide Number Placeholder 3"/>
          <p:cNvSpPr>
            <a:spLocks noGrp="1"/>
          </p:cNvSpPr>
          <p:nvPr>
            <p:ph type="sldNum" sz="quarter" idx="12"/>
          </p:nvPr>
        </p:nvSpPr>
        <p:spPr/>
        <p:txBody>
          <a:bodyPr/>
          <a:lstStyle/>
          <a:p>
            <a:fld id="{0626A560-D43F-4E42-9E25-CE5313D6E885}" type="slidenum">
              <a:rPr lang="en-IN" smtClean="0"/>
              <a:pPr/>
              <a:t>87</a:t>
            </a:fld>
            <a:endParaRPr lang="en-I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Issues in DOS</a:t>
            </a:r>
          </a:p>
        </p:txBody>
      </p:sp>
      <p:sp>
        <p:nvSpPr>
          <p:cNvPr id="3" name="Content Placeholder 2"/>
          <p:cNvSpPr>
            <a:spLocks noGrp="1"/>
          </p:cNvSpPr>
          <p:nvPr>
            <p:ph idx="1"/>
          </p:nvPr>
        </p:nvSpPr>
        <p:spPr>
          <a:xfrm>
            <a:off x="541986" y="1036320"/>
            <a:ext cx="10811814" cy="5068266"/>
          </a:xfrm>
        </p:spPr>
        <p:txBody>
          <a:bodyPr>
            <a:normAutofit fontScale="92500" lnSpcReduction="10000"/>
          </a:bodyPr>
          <a:lstStyle/>
          <a:p>
            <a:pPr marL="533400" lvl="2">
              <a:lnSpc>
                <a:spcPct val="150000"/>
              </a:lnSpc>
              <a:buNone/>
            </a:pPr>
            <a:r>
              <a:rPr lang="en-IN" b="1" dirty="0">
                <a:solidFill>
                  <a:srgbClr val="FFFF00"/>
                </a:solidFill>
              </a:rPr>
              <a:t>2. Naming</a:t>
            </a:r>
          </a:p>
          <a:p>
            <a:pPr lvl="2" algn="just"/>
            <a:r>
              <a:rPr lang="en-IN" dirty="0"/>
              <a:t>Naming are used to refer to objects.</a:t>
            </a:r>
          </a:p>
          <a:p>
            <a:pPr lvl="2" algn="just"/>
            <a:r>
              <a:rPr lang="en-IN" dirty="0"/>
              <a:t>Objects that can be named in computer systems include computers, printers, services, files and users.</a:t>
            </a:r>
          </a:p>
          <a:p>
            <a:pPr lvl="2" algn="just"/>
            <a:r>
              <a:rPr lang="en-IN" dirty="0" err="1"/>
              <a:t>Eg</a:t>
            </a:r>
            <a:r>
              <a:rPr lang="en-IN" dirty="0"/>
              <a:t>: Name Service. [Store names and their physical addresses are used for mapping names to their addresses]</a:t>
            </a:r>
          </a:p>
          <a:p>
            <a:pPr lvl="2" algn="just"/>
            <a:r>
              <a:rPr lang="en-IN" dirty="0"/>
              <a:t>In distributed system, the directories may replicated and stored at different locations.</a:t>
            </a:r>
          </a:p>
          <a:p>
            <a:pPr lvl="2" algn="just"/>
            <a:r>
              <a:rPr lang="en-IN" dirty="0"/>
              <a:t>Algorithm depend on structure of names. </a:t>
            </a:r>
          </a:p>
          <a:p>
            <a:pPr lvl="2" algn="just"/>
            <a:r>
              <a:rPr lang="en-IN" dirty="0"/>
              <a:t>Method of naming objects.</a:t>
            </a:r>
          </a:p>
          <a:p>
            <a:pPr lvl="2">
              <a:buNone/>
            </a:pPr>
            <a:endParaRPr lang="en-IN" b="1" dirty="0"/>
          </a:p>
          <a:p>
            <a:pPr marL="533400" lvl="2">
              <a:buNone/>
            </a:pPr>
            <a:r>
              <a:rPr lang="en-IN" b="1" dirty="0">
                <a:solidFill>
                  <a:srgbClr val="FFFF00"/>
                </a:solidFill>
              </a:rPr>
              <a:t>3. Scalability</a:t>
            </a:r>
            <a:r>
              <a:rPr lang="en-IN" dirty="0"/>
              <a:t> </a:t>
            </a:r>
          </a:p>
          <a:p>
            <a:pPr marL="990600" lvl="3" algn="just"/>
            <a:r>
              <a:rPr lang="en-IN" dirty="0"/>
              <a:t> Systems grow with time.</a:t>
            </a:r>
          </a:p>
          <a:p>
            <a:pPr marL="990600" lvl="3" algn="just"/>
            <a:r>
              <a:rPr lang="en-IN" dirty="0"/>
              <a:t>The techniques used in designing a system should not result in system unavailability or degraded performance when growth occurs.</a:t>
            </a:r>
          </a:p>
          <a:p>
            <a:pPr lvl="2"/>
            <a:endParaRPr lang="en-IN" b="1"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88</a:t>
            </a:fld>
            <a:endParaRPr lang="en-I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Issues in DOS</a:t>
            </a:r>
          </a:p>
        </p:txBody>
      </p:sp>
      <p:sp>
        <p:nvSpPr>
          <p:cNvPr id="3" name="Content Placeholder 2"/>
          <p:cNvSpPr>
            <a:spLocks noGrp="1"/>
          </p:cNvSpPr>
          <p:nvPr>
            <p:ph idx="1"/>
          </p:nvPr>
        </p:nvSpPr>
        <p:spPr>
          <a:xfrm>
            <a:off x="541986" y="975360"/>
            <a:ext cx="11055654" cy="5394960"/>
          </a:xfrm>
        </p:spPr>
        <p:txBody>
          <a:bodyPr>
            <a:normAutofit/>
          </a:bodyPr>
          <a:lstStyle/>
          <a:p>
            <a:pPr marL="533400" lvl="2">
              <a:lnSpc>
                <a:spcPct val="160000"/>
              </a:lnSpc>
              <a:buNone/>
            </a:pPr>
            <a:r>
              <a:rPr lang="en-IN" b="1" dirty="0">
                <a:solidFill>
                  <a:srgbClr val="FFFF00"/>
                </a:solidFill>
              </a:rPr>
              <a:t>4. Compatibility</a:t>
            </a:r>
          </a:p>
          <a:p>
            <a:pPr lvl="2" algn="just"/>
            <a:r>
              <a:rPr lang="en-IN" dirty="0"/>
              <a:t>Refers to the notion of interoperability among the resources in a system.</a:t>
            </a:r>
          </a:p>
          <a:p>
            <a:pPr lvl="2" algn="just"/>
            <a:r>
              <a:rPr lang="en-IN" dirty="0"/>
              <a:t>Three levels of compatibility that exist in distributed systems are:</a:t>
            </a:r>
          </a:p>
          <a:p>
            <a:pPr lvl="3" algn="just"/>
            <a:r>
              <a:rPr lang="en-IN" i="1" dirty="0"/>
              <a:t>Binary level </a:t>
            </a:r>
            <a:r>
              <a:rPr lang="en-IN" dirty="0"/>
              <a:t>– all processors execute the same binary instruction, even though the processors may differ in performance and in input-output. Distributed system cannot include computers with different architectures.</a:t>
            </a:r>
          </a:p>
          <a:p>
            <a:pPr lvl="3" algn="just"/>
            <a:endParaRPr lang="en-IN" dirty="0"/>
          </a:p>
          <a:p>
            <a:pPr lvl="3" algn="just"/>
            <a:r>
              <a:rPr lang="en-IN" i="1" dirty="0"/>
              <a:t>Execution level </a:t>
            </a:r>
            <a:r>
              <a:rPr lang="en-IN" dirty="0"/>
              <a:t>–if the same source code can be compiled and executed properly on any computer in the system</a:t>
            </a:r>
          </a:p>
          <a:p>
            <a:pPr lvl="3" algn="just"/>
            <a:endParaRPr lang="en-IN" dirty="0"/>
          </a:p>
          <a:p>
            <a:pPr lvl="3" algn="just"/>
            <a:r>
              <a:rPr lang="en-IN" i="1" dirty="0"/>
              <a:t>Protocol level </a:t>
            </a:r>
            <a:r>
              <a:rPr lang="en-IN" dirty="0"/>
              <a:t>– if all system components support a common set of protocols. Individual computers can run different Operating Systems.</a:t>
            </a:r>
          </a:p>
          <a:p>
            <a:pPr lvl="2">
              <a:buNone/>
            </a:pPr>
            <a:endParaRPr lang="en-IN" b="1"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89</a:t>
            </a:fld>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Design Approaches</a:t>
            </a:r>
          </a:p>
        </p:txBody>
      </p:sp>
      <p:sp>
        <p:nvSpPr>
          <p:cNvPr id="3" name="Content Placeholder 2"/>
          <p:cNvSpPr>
            <a:spLocks noGrp="1"/>
          </p:cNvSpPr>
          <p:nvPr>
            <p:ph idx="1"/>
          </p:nvPr>
        </p:nvSpPr>
        <p:spPr>
          <a:xfrm>
            <a:off x="609600" y="1357298"/>
            <a:ext cx="10972800" cy="4768865"/>
          </a:xfrm>
        </p:spPr>
        <p:txBody>
          <a:bodyPr>
            <a:normAutofit/>
          </a:bodyPr>
          <a:lstStyle/>
          <a:p>
            <a:pPr algn="just"/>
            <a:r>
              <a:rPr lang="en-IN" sz="2400" dirty="0"/>
              <a:t>A good operating system design must separate policies from mechanisms which provide flexibility. </a:t>
            </a:r>
          </a:p>
          <a:p>
            <a:pPr algn="just"/>
            <a:r>
              <a:rPr lang="en-IN" sz="2400" dirty="0"/>
              <a:t>A change in policy decisions will not require changes in mechanisms.</a:t>
            </a:r>
          </a:p>
          <a:p>
            <a:endParaRPr lang="en-IN" sz="2400" dirty="0">
              <a:solidFill>
                <a:srgbClr val="FF0000"/>
              </a:solidFill>
            </a:endParaRPr>
          </a:p>
          <a:p>
            <a:r>
              <a:rPr lang="en-IN" sz="2400" b="1" dirty="0">
                <a:solidFill>
                  <a:srgbClr val="FFFF00"/>
                </a:solidFill>
              </a:rPr>
              <a:t>Three common approaches: </a:t>
            </a:r>
          </a:p>
          <a:p>
            <a:pPr lvl="1"/>
            <a:r>
              <a:rPr lang="en-IN" sz="2400" b="1" dirty="0"/>
              <a:t>Layered Approach </a:t>
            </a:r>
          </a:p>
          <a:p>
            <a:pPr lvl="1"/>
            <a:r>
              <a:rPr lang="en-IN" sz="2400" b="1" dirty="0"/>
              <a:t>Kernel Approach </a:t>
            </a:r>
          </a:p>
          <a:p>
            <a:pPr lvl="1"/>
            <a:r>
              <a:rPr lang="en-IN" sz="2400" b="1" dirty="0"/>
              <a:t>Virtual Machine Approach</a:t>
            </a:r>
          </a:p>
        </p:txBody>
      </p:sp>
      <p:sp>
        <p:nvSpPr>
          <p:cNvPr id="4" name="Slide Number Placeholder 3"/>
          <p:cNvSpPr>
            <a:spLocks noGrp="1"/>
          </p:cNvSpPr>
          <p:nvPr>
            <p:ph type="sldNum" sz="quarter" idx="12"/>
          </p:nvPr>
        </p:nvSpPr>
        <p:spPr/>
        <p:txBody>
          <a:bodyPr/>
          <a:lstStyle/>
          <a:p>
            <a:fld id="{A6920F6F-6323-47FE-BBC7-1DDA836C6A66}" type="slidenum">
              <a:rPr lang="en-IN" smtClean="0"/>
              <a:pPr/>
              <a:t>9</a:t>
            </a:fld>
            <a:endParaRPr lang="en-I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Issues in DOS</a:t>
            </a:r>
          </a:p>
        </p:txBody>
      </p:sp>
      <p:sp>
        <p:nvSpPr>
          <p:cNvPr id="3" name="Content Placeholder 2"/>
          <p:cNvSpPr>
            <a:spLocks noGrp="1"/>
          </p:cNvSpPr>
          <p:nvPr>
            <p:ph idx="1"/>
          </p:nvPr>
        </p:nvSpPr>
        <p:spPr>
          <a:xfrm>
            <a:off x="541986" y="975360"/>
            <a:ext cx="11055654" cy="5394960"/>
          </a:xfrm>
        </p:spPr>
        <p:txBody>
          <a:bodyPr>
            <a:normAutofit/>
          </a:bodyPr>
          <a:lstStyle/>
          <a:p>
            <a:pPr marL="533400" lvl="2" algn="just">
              <a:lnSpc>
                <a:spcPct val="160000"/>
              </a:lnSpc>
              <a:buNone/>
            </a:pPr>
            <a:r>
              <a:rPr lang="en-IN" b="1" dirty="0">
                <a:solidFill>
                  <a:srgbClr val="FFFF00"/>
                </a:solidFill>
              </a:rPr>
              <a:t>5</a:t>
            </a:r>
            <a:r>
              <a:rPr lang="en-IN" dirty="0">
                <a:solidFill>
                  <a:srgbClr val="FFFF00"/>
                </a:solidFill>
              </a:rPr>
              <a:t>.  </a:t>
            </a:r>
            <a:r>
              <a:rPr lang="en-IN" b="1" dirty="0">
                <a:solidFill>
                  <a:srgbClr val="FFFF00"/>
                </a:solidFill>
              </a:rPr>
              <a:t>Process synchronization</a:t>
            </a:r>
          </a:p>
          <a:p>
            <a:pPr lvl="2" algn="just"/>
            <a:r>
              <a:rPr lang="en-IN" dirty="0"/>
              <a:t>The is difficult because of the unavailability of shared memory.</a:t>
            </a:r>
          </a:p>
          <a:p>
            <a:pPr lvl="2" algn="just"/>
            <a:endParaRPr lang="en-IN" dirty="0"/>
          </a:p>
          <a:p>
            <a:pPr marL="457200" indent="-182563" algn="just">
              <a:buFont typeface="+mj-lt"/>
              <a:buAutoNum type="arabicPeriod" startAt="6"/>
            </a:pPr>
            <a:r>
              <a:rPr lang="en-IN" b="1" dirty="0">
                <a:solidFill>
                  <a:srgbClr val="FFFF00"/>
                </a:solidFill>
              </a:rPr>
              <a:t>   Resource management </a:t>
            </a:r>
            <a:r>
              <a:rPr lang="en-IN" dirty="0">
                <a:solidFill>
                  <a:srgbClr val="FFFF00"/>
                </a:solidFill>
              </a:rPr>
              <a:t>– </a:t>
            </a:r>
          </a:p>
          <a:p>
            <a:pPr marL="990600" indent="-182563" algn="just"/>
            <a:r>
              <a:rPr lang="en-IN" dirty="0">
                <a:solidFill>
                  <a:srgbClr val="FFFF00"/>
                </a:solidFill>
              </a:rPr>
              <a:t> </a:t>
            </a:r>
            <a:r>
              <a:rPr lang="en-IN" dirty="0"/>
              <a:t>Concerned with making both local and remote resources available to users in an effective manner.</a:t>
            </a:r>
          </a:p>
          <a:p>
            <a:pPr marL="990600" indent="-182563" algn="just"/>
            <a:r>
              <a:rPr lang="en-IN" dirty="0"/>
              <a:t>Users should be able to access remote resources as easily as they can access local resources.</a:t>
            </a:r>
          </a:p>
          <a:p>
            <a:pPr marL="990600" indent="-182563" algn="just"/>
            <a:r>
              <a:rPr lang="en-IN" dirty="0"/>
              <a:t>In other words, the specific location of resources should be hidden from the users.</a:t>
            </a:r>
          </a:p>
          <a:p>
            <a:pPr marL="990600" indent="-182563" algn="just">
              <a:buNone/>
            </a:pPr>
            <a:endParaRPr lang="en-IN" dirty="0"/>
          </a:p>
          <a:p>
            <a:pPr marL="457200" indent="-182563" algn="just">
              <a:buNone/>
            </a:pPr>
            <a:endParaRPr lang="en-IN" dirty="0"/>
          </a:p>
          <a:p>
            <a:pPr marL="457200" indent="-182563" algn="just">
              <a:buFont typeface="+mj-lt"/>
              <a:buAutoNum type="arabicPeriod" startAt="6"/>
            </a:pPr>
            <a:endParaRPr lang="en-IN" dirty="0">
              <a:solidFill>
                <a:srgbClr val="FFFF00"/>
              </a:solidFill>
            </a:endParaRPr>
          </a:p>
          <a:p>
            <a:pPr marL="457200" lvl="2" indent="-182563" algn="just">
              <a:buNone/>
            </a:pPr>
            <a:endParaRPr lang="en-IN" b="1"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90</a:t>
            </a:fld>
            <a:endParaRPr lang="en-I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Issues in DOS</a:t>
            </a:r>
          </a:p>
        </p:txBody>
      </p:sp>
      <p:sp>
        <p:nvSpPr>
          <p:cNvPr id="3" name="Content Placeholder 2"/>
          <p:cNvSpPr>
            <a:spLocks noGrp="1"/>
          </p:cNvSpPr>
          <p:nvPr>
            <p:ph idx="1"/>
          </p:nvPr>
        </p:nvSpPr>
        <p:spPr>
          <a:xfrm>
            <a:off x="541986" y="975360"/>
            <a:ext cx="11055654" cy="5394960"/>
          </a:xfrm>
        </p:spPr>
        <p:txBody>
          <a:bodyPr>
            <a:normAutofit/>
          </a:bodyPr>
          <a:lstStyle/>
          <a:p>
            <a:pPr marL="731837" indent="-457200" algn="just">
              <a:buAutoNum type="arabicPeriod" startAt="7"/>
            </a:pPr>
            <a:r>
              <a:rPr lang="en-IN" b="1" dirty="0">
                <a:solidFill>
                  <a:srgbClr val="FFFF00"/>
                </a:solidFill>
              </a:rPr>
              <a:t>Security</a:t>
            </a:r>
            <a:r>
              <a:rPr lang="en-IN" dirty="0">
                <a:solidFill>
                  <a:srgbClr val="FFFF00"/>
                </a:solidFill>
              </a:rPr>
              <a:t> – </a:t>
            </a:r>
          </a:p>
          <a:p>
            <a:pPr marL="730250" indent="168275" algn="just"/>
            <a:r>
              <a:rPr lang="en-IN" dirty="0"/>
              <a:t>	The security of a system is the responsibility of the operating system.</a:t>
            </a:r>
          </a:p>
          <a:p>
            <a:pPr marL="730250" indent="168275" algn="just"/>
            <a:r>
              <a:rPr lang="en-IN" dirty="0"/>
              <a:t>Two issues are authentication and authorization</a:t>
            </a:r>
          </a:p>
          <a:p>
            <a:pPr marL="730250" indent="168275" algn="just"/>
            <a:r>
              <a:rPr lang="en-IN" dirty="0"/>
              <a:t>Authentication is the process of guaranteeing that an entity is what it claims to be.</a:t>
            </a:r>
          </a:p>
          <a:p>
            <a:pPr marL="730250" indent="168275" algn="just"/>
            <a:r>
              <a:rPr lang="en-IN" dirty="0"/>
              <a:t>Authorization is the process of deciding what privileges an entity has and making only these privileges.</a:t>
            </a:r>
          </a:p>
          <a:p>
            <a:pPr marL="457200" indent="-182563" algn="just">
              <a:buFont typeface="+mj-lt"/>
              <a:buAutoNum type="arabicPeriod" startAt="6"/>
            </a:pPr>
            <a:endParaRPr lang="en-IN" dirty="0">
              <a:solidFill>
                <a:srgbClr val="FFFF00"/>
              </a:solidFill>
            </a:endParaRPr>
          </a:p>
          <a:p>
            <a:pPr marL="731837" indent="-457200" algn="just">
              <a:buAutoNum type="arabicPeriod" startAt="8"/>
            </a:pPr>
            <a:r>
              <a:rPr lang="en-IN" b="1" dirty="0">
                <a:solidFill>
                  <a:srgbClr val="FFFF00"/>
                </a:solidFill>
              </a:rPr>
              <a:t>Structuring</a:t>
            </a:r>
            <a:r>
              <a:rPr lang="en-IN" dirty="0">
                <a:solidFill>
                  <a:srgbClr val="FFFF00"/>
                </a:solidFill>
              </a:rPr>
              <a:t> – </a:t>
            </a:r>
          </a:p>
          <a:p>
            <a:pPr marL="898525" indent="-182563" algn="just"/>
            <a:r>
              <a:rPr lang="en-IN" dirty="0"/>
              <a:t>Defines how various parts of the operating system are organized.</a:t>
            </a:r>
          </a:p>
          <a:p>
            <a:pPr marL="457200" lvl="2" indent="-182563" algn="just">
              <a:buNone/>
            </a:pPr>
            <a:endParaRPr lang="en-IN" b="1"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91</a:t>
            </a:fld>
            <a:endParaRPr lang="en-I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3526" y="2194560"/>
            <a:ext cx="10811814" cy="1905001"/>
          </a:xfrm>
        </p:spPr>
        <p:txBody>
          <a:bodyPr>
            <a:normAutofit/>
          </a:bodyPr>
          <a:lstStyle/>
          <a:p>
            <a:pPr algn="ctr">
              <a:buNone/>
            </a:pPr>
            <a:r>
              <a:rPr lang="en-IN" sz="4400" b="1" dirty="0"/>
              <a:t>Communication networks</a:t>
            </a:r>
            <a:r>
              <a:rPr lang="en-US" sz="4800" b="1" dirty="0"/>
              <a:t> </a:t>
            </a:r>
            <a:endParaRPr lang="en-IN" sz="4800" b="1" dirty="0"/>
          </a:p>
        </p:txBody>
      </p:sp>
      <p:sp>
        <p:nvSpPr>
          <p:cNvPr id="5" name="Slide Number Placeholder 4"/>
          <p:cNvSpPr>
            <a:spLocks noGrp="1"/>
          </p:cNvSpPr>
          <p:nvPr>
            <p:ph type="sldNum" sz="quarter" idx="12"/>
          </p:nvPr>
        </p:nvSpPr>
        <p:spPr/>
        <p:txBody>
          <a:bodyPr/>
          <a:lstStyle/>
          <a:p>
            <a:fld id="{0626A560-D43F-4E42-9E25-CE5313D6E885}" type="slidenum">
              <a:rPr lang="en-IN" smtClean="0"/>
              <a:pPr/>
              <a:t>92</a:t>
            </a:fld>
            <a:endParaRPr lang="en-I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Communication networks</a:t>
            </a:r>
            <a:r>
              <a:rPr lang="en-US" sz="4000" dirty="0"/>
              <a:t> </a:t>
            </a:r>
            <a:endParaRPr lang="en-IN" sz="4000" dirty="0"/>
          </a:p>
        </p:txBody>
      </p:sp>
      <p:sp>
        <p:nvSpPr>
          <p:cNvPr id="3" name="Content Placeholder 2"/>
          <p:cNvSpPr>
            <a:spLocks noGrp="1"/>
          </p:cNvSpPr>
          <p:nvPr>
            <p:ph idx="1"/>
          </p:nvPr>
        </p:nvSpPr>
        <p:spPr>
          <a:xfrm>
            <a:off x="541986" y="1219200"/>
            <a:ext cx="11223294" cy="4885386"/>
          </a:xfrm>
        </p:spPr>
        <p:txBody>
          <a:bodyPr/>
          <a:lstStyle/>
          <a:p>
            <a:r>
              <a:rPr lang="en-IN" dirty="0"/>
              <a:t>All the computers in a distributed system are interconnected through a communication network.</a:t>
            </a:r>
          </a:p>
          <a:p>
            <a:endParaRPr lang="en-IN" dirty="0"/>
          </a:p>
          <a:p>
            <a:r>
              <a:rPr lang="en-IN" dirty="0"/>
              <a:t>A computer can exchange messages with other computers and access data stored at another through this network.</a:t>
            </a:r>
          </a:p>
          <a:p>
            <a:endParaRPr lang="en-IN" dirty="0"/>
          </a:p>
          <a:p>
            <a:r>
              <a:rPr lang="en-IN" dirty="0"/>
              <a:t>Communication networks are classified into </a:t>
            </a:r>
          </a:p>
          <a:p>
            <a:pPr marL="914400" lvl="1" indent="-457200">
              <a:buFont typeface="+mj-lt"/>
              <a:buAutoNum type="arabicPeriod"/>
            </a:pPr>
            <a:r>
              <a:rPr lang="en-IN" dirty="0">
                <a:solidFill>
                  <a:srgbClr val="FFC000"/>
                </a:solidFill>
              </a:rPr>
              <a:t>Wide Area Networks</a:t>
            </a:r>
          </a:p>
          <a:p>
            <a:pPr marL="914400" lvl="1" indent="-457200">
              <a:buFont typeface="+mj-lt"/>
              <a:buAutoNum type="arabicPeriod"/>
            </a:pPr>
            <a:r>
              <a:rPr lang="en-IN" dirty="0">
                <a:solidFill>
                  <a:srgbClr val="FFC000"/>
                </a:solidFill>
              </a:rPr>
              <a:t>Local Area Networks</a:t>
            </a:r>
          </a:p>
        </p:txBody>
      </p:sp>
      <p:sp>
        <p:nvSpPr>
          <p:cNvPr id="4" name="Slide Number Placeholder 3"/>
          <p:cNvSpPr>
            <a:spLocks noGrp="1"/>
          </p:cNvSpPr>
          <p:nvPr>
            <p:ph type="sldNum" sz="quarter" idx="12"/>
          </p:nvPr>
        </p:nvSpPr>
        <p:spPr/>
        <p:txBody>
          <a:bodyPr/>
          <a:lstStyle/>
          <a:p>
            <a:fld id="{0626A560-D43F-4E42-9E25-CE5313D6E885}" type="slidenum">
              <a:rPr lang="en-IN" smtClean="0"/>
              <a:pPr/>
              <a:t>93</a:t>
            </a:fld>
            <a:endParaRPr lang="en-I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1. Wide Area Networks (WANs)</a:t>
            </a:r>
            <a:endParaRPr lang="en-IN" sz="4000" dirty="0"/>
          </a:p>
        </p:txBody>
      </p:sp>
      <p:sp>
        <p:nvSpPr>
          <p:cNvPr id="3" name="Content Placeholder 2"/>
          <p:cNvSpPr>
            <a:spLocks noGrp="1"/>
          </p:cNvSpPr>
          <p:nvPr>
            <p:ph idx="1"/>
          </p:nvPr>
        </p:nvSpPr>
        <p:spPr>
          <a:xfrm>
            <a:off x="541986" y="1219200"/>
            <a:ext cx="11223294" cy="4885386"/>
          </a:xfrm>
        </p:spPr>
        <p:txBody>
          <a:bodyPr/>
          <a:lstStyle/>
          <a:p>
            <a:pPr algn="just"/>
            <a:r>
              <a:rPr lang="en-IN" dirty="0"/>
              <a:t>Used to </a:t>
            </a:r>
            <a:r>
              <a:rPr lang="en-IN" b="1" dirty="0"/>
              <a:t>interconnect various devices (such as computers and terminals) spread over a wide geographic area that may cover different cities, states and countries.</a:t>
            </a:r>
          </a:p>
          <a:p>
            <a:pPr algn="just"/>
            <a:r>
              <a:rPr lang="en-IN" dirty="0"/>
              <a:t>Also referred to as </a:t>
            </a:r>
            <a:r>
              <a:rPr lang="en-IN" b="1" dirty="0"/>
              <a:t>Long Haul Networks.</a:t>
            </a:r>
          </a:p>
          <a:p>
            <a:pPr algn="just"/>
            <a:r>
              <a:rPr lang="en-IN" dirty="0"/>
              <a:t>The communication facility in a WAN consists of switches that are interconnected by communication links, which are established through telephone lines, satellites, microwave links, or any combination of the three.</a:t>
            </a:r>
          </a:p>
          <a:p>
            <a:pPr algn="just"/>
            <a:r>
              <a:rPr lang="en-IN" dirty="0"/>
              <a:t>WANs employ a technique known as </a:t>
            </a:r>
            <a:r>
              <a:rPr lang="en-IN" b="1" dirty="0"/>
              <a:t>point-to-point or store-and-forward  </a:t>
            </a:r>
            <a:r>
              <a:rPr lang="en-IN" dirty="0"/>
              <a:t>where data is transferred between computers through a series of switches.</a:t>
            </a:r>
          </a:p>
          <a:p>
            <a:pPr algn="just"/>
            <a:r>
              <a:rPr lang="en-IN" b="1" dirty="0"/>
              <a:t>Switches</a:t>
            </a:r>
            <a:r>
              <a:rPr lang="en-IN" dirty="0"/>
              <a:t> are special purpose computers responsible for routing data from one point to another through an appropriate path while avoiding network congestion.</a:t>
            </a:r>
          </a:p>
          <a:p>
            <a:pPr algn="just"/>
            <a:r>
              <a:rPr lang="en-IN" dirty="0"/>
              <a:t>A path or portion of a path become congested due to heavy data communication through that path or due to limited bandwidth.</a:t>
            </a:r>
          </a:p>
        </p:txBody>
      </p:sp>
      <p:sp>
        <p:nvSpPr>
          <p:cNvPr id="4" name="Slide Number Placeholder 3"/>
          <p:cNvSpPr>
            <a:spLocks noGrp="1"/>
          </p:cNvSpPr>
          <p:nvPr>
            <p:ph type="sldNum" sz="quarter" idx="12"/>
          </p:nvPr>
        </p:nvSpPr>
        <p:spPr/>
        <p:txBody>
          <a:bodyPr/>
          <a:lstStyle/>
          <a:p>
            <a:fld id="{0626A560-D43F-4E42-9E25-CE5313D6E885}" type="slidenum">
              <a:rPr lang="en-IN" smtClean="0"/>
              <a:pPr/>
              <a:t>94</a:t>
            </a:fld>
            <a:endParaRPr lang="en-I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1. Wide Area Networks (WANs)</a:t>
            </a:r>
            <a:endParaRPr lang="en-IN" sz="4000" dirty="0"/>
          </a:p>
        </p:txBody>
      </p:sp>
      <p:sp>
        <p:nvSpPr>
          <p:cNvPr id="3" name="Content Placeholder 2"/>
          <p:cNvSpPr>
            <a:spLocks noGrp="1"/>
          </p:cNvSpPr>
          <p:nvPr>
            <p:ph idx="1"/>
          </p:nvPr>
        </p:nvSpPr>
        <p:spPr>
          <a:xfrm>
            <a:off x="541986" y="1219200"/>
            <a:ext cx="11223294" cy="4885386"/>
          </a:xfrm>
        </p:spPr>
        <p:txBody>
          <a:bodyPr/>
          <a:lstStyle/>
          <a:p>
            <a:pPr algn="just"/>
            <a:r>
              <a:rPr lang="en-IN" dirty="0"/>
              <a:t>The data being communicated in a WAN can be lost for any of the following reasons:</a:t>
            </a:r>
          </a:p>
          <a:p>
            <a:pPr lvl="1" algn="just"/>
            <a:r>
              <a:rPr lang="en-IN" dirty="0"/>
              <a:t>Switch crashes</a:t>
            </a:r>
          </a:p>
          <a:p>
            <a:pPr lvl="1" algn="just"/>
            <a:r>
              <a:rPr lang="en-IN" dirty="0"/>
              <a:t>Communication link failure</a:t>
            </a:r>
          </a:p>
          <a:p>
            <a:pPr lvl="1" algn="just"/>
            <a:r>
              <a:rPr lang="en-IN" dirty="0"/>
              <a:t>Limited buffer capacity at switches</a:t>
            </a:r>
          </a:p>
          <a:p>
            <a:pPr lvl="1" algn="just"/>
            <a:r>
              <a:rPr lang="en-IN" dirty="0"/>
              <a:t>Transmission error</a:t>
            </a:r>
          </a:p>
          <a:p>
            <a:pPr lvl="1" algn="just">
              <a:buNone/>
            </a:pPr>
            <a:r>
              <a:rPr lang="en-IN" dirty="0"/>
              <a:t>etc...</a:t>
            </a:r>
          </a:p>
        </p:txBody>
      </p:sp>
      <p:sp>
        <p:nvSpPr>
          <p:cNvPr id="4" name="Slide Number Placeholder 3"/>
          <p:cNvSpPr>
            <a:spLocks noGrp="1"/>
          </p:cNvSpPr>
          <p:nvPr>
            <p:ph type="sldNum" sz="quarter" idx="12"/>
          </p:nvPr>
        </p:nvSpPr>
        <p:spPr/>
        <p:txBody>
          <a:bodyPr/>
          <a:lstStyle/>
          <a:p>
            <a:fld id="{0626A560-D43F-4E42-9E25-CE5313D6E885}" type="slidenum">
              <a:rPr lang="en-IN" smtClean="0"/>
              <a:pPr/>
              <a:t>95</a:t>
            </a:fld>
            <a:endParaRPr lang="en-I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1. Wide Area Networks (WANs)</a:t>
            </a:r>
            <a:endParaRPr lang="en-IN" sz="40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96</a:t>
            </a:fld>
            <a:endParaRPr lang="en-IN"/>
          </a:p>
        </p:txBody>
      </p:sp>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55630" y="1173480"/>
            <a:ext cx="9618601" cy="5410200"/>
          </a:xfr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Utilizing communication networks - modes</a:t>
            </a:r>
            <a:endParaRPr lang="en-IN" sz="40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97</a:t>
            </a:fld>
            <a:endParaRPr lang="en-IN"/>
          </a:p>
        </p:txBody>
      </p:sp>
      <p:sp>
        <p:nvSpPr>
          <p:cNvPr id="6" name="Content Placeholder 5"/>
          <p:cNvSpPr>
            <a:spLocks noGrp="1"/>
          </p:cNvSpPr>
          <p:nvPr>
            <p:ph idx="1"/>
          </p:nvPr>
        </p:nvSpPr>
        <p:spPr>
          <a:xfrm>
            <a:off x="541986" y="1066800"/>
            <a:ext cx="10811814" cy="5037786"/>
          </a:xfrm>
        </p:spPr>
        <p:txBody>
          <a:bodyPr/>
          <a:lstStyle/>
          <a:p>
            <a:endParaRPr lang="en-IN" b="1" dirty="0">
              <a:solidFill>
                <a:srgbClr val="FFC000"/>
              </a:solidFill>
            </a:endParaRPr>
          </a:p>
          <a:p>
            <a:r>
              <a:rPr lang="en-IN" dirty="0"/>
              <a:t>The communication network can be utilized in one of the following two modes:</a:t>
            </a:r>
          </a:p>
          <a:p>
            <a:pPr marL="914400" lvl="1" indent="-457200">
              <a:buAutoNum type="arabicPeriod"/>
            </a:pPr>
            <a:r>
              <a:rPr lang="en-IN" dirty="0"/>
              <a:t>Circuit Switching</a:t>
            </a:r>
          </a:p>
          <a:p>
            <a:pPr marL="914400" lvl="1" indent="-457200">
              <a:buFont typeface="Arial" panose="020B0604020202020204" pitchFamily="34" charset="0"/>
              <a:buAutoNum type="arabicPeriod"/>
            </a:pPr>
            <a:r>
              <a:rPr lang="en-IN" dirty="0"/>
              <a:t>Packet Switching</a:t>
            </a:r>
          </a:p>
          <a:p>
            <a:pPr lvl="1"/>
            <a:endParaRPr lang="en-IN" b="1" dirty="0">
              <a:solidFill>
                <a:srgbClr val="FFC000"/>
              </a:solidFill>
            </a:endParaRPr>
          </a:p>
          <a:p>
            <a:pPr lvl="1">
              <a:buNone/>
            </a:pPr>
            <a:r>
              <a:rPr lang="en-IN" b="1" dirty="0">
                <a:solidFill>
                  <a:srgbClr val="FFC000"/>
                </a:solidFill>
              </a:rPr>
              <a:t>1. Circuit switching </a:t>
            </a:r>
            <a:endParaRPr lang="en-IN" dirty="0"/>
          </a:p>
          <a:p>
            <a:pPr lvl="2" algn="just"/>
            <a:r>
              <a:rPr lang="en-IN" dirty="0"/>
              <a:t>A dedicated path is established between two devices wishing to communicate, and the path remains intact for the entire duration in which the two devices communicate. </a:t>
            </a:r>
          </a:p>
          <a:p>
            <a:pPr lvl="2" algn="just"/>
            <a:r>
              <a:rPr lang="en-IN" dirty="0"/>
              <a:t>The path is broken when one side terminates the conversation.</a:t>
            </a:r>
          </a:p>
          <a:p>
            <a:pPr lvl="2" algn="just"/>
            <a:r>
              <a:rPr lang="en-IN" dirty="0"/>
              <a:t>Example – telephone system</a:t>
            </a:r>
          </a:p>
          <a:p>
            <a:pPr>
              <a:buNone/>
            </a:pPr>
            <a:endParaRPr lang="en-IN" dirty="0"/>
          </a:p>
          <a:p>
            <a:pPr>
              <a:buNone/>
            </a:pPr>
            <a:endParaRPr lang="en-I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59079"/>
            <a:ext cx="10515600" cy="612391"/>
          </a:xfrm>
        </p:spPr>
        <p:txBody>
          <a:bodyPr/>
          <a:lstStyle/>
          <a:p>
            <a:r>
              <a:rPr lang="en-IN" sz="3600" dirty="0"/>
              <a:t>Utilizing communication networks - modes</a:t>
            </a:r>
            <a:endParaRPr lang="en-IN" sz="4000" dirty="0"/>
          </a:p>
        </p:txBody>
      </p:sp>
      <p:sp>
        <p:nvSpPr>
          <p:cNvPr id="4" name="Slide Number Placeholder 3"/>
          <p:cNvSpPr>
            <a:spLocks noGrp="1"/>
          </p:cNvSpPr>
          <p:nvPr>
            <p:ph type="sldNum" sz="quarter" idx="12"/>
          </p:nvPr>
        </p:nvSpPr>
        <p:spPr/>
        <p:txBody>
          <a:bodyPr/>
          <a:lstStyle/>
          <a:p>
            <a:fld id="{0626A560-D43F-4E42-9E25-CE5313D6E885}" type="slidenum">
              <a:rPr lang="en-IN" smtClean="0"/>
              <a:pPr/>
              <a:t>98</a:t>
            </a:fld>
            <a:endParaRPr lang="en-IN"/>
          </a:p>
        </p:txBody>
      </p:sp>
      <p:sp>
        <p:nvSpPr>
          <p:cNvPr id="6" name="Content Placeholder 5"/>
          <p:cNvSpPr>
            <a:spLocks noGrp="1"/>
          </p:cNvSpPr>
          <p:nvPr>
            <p:ph idx="1"/>
          </p:nvPr>
        </p:nvSpPr>
        <p:spPr>
          <a:xfrm>
            <a:off x="541986" y="1066800"/>
            <a:ext cx="10811814" cy="5037786"/>
          </a:xfrm>
        </p:spPr>
        <p:txBody>
          <a:bodyPr>
            <a:normAutofit fontScale="92500"/>
          </a:bodyPr>
          <a:lstStyle/>
          <a:p>
            <a:pPr>
              <a:buNone/>
            </a:pPr>
            <a:endParaRPr lang="en-IN" dirty="0"/>
          </a:p>
          <a:p>
            <a:pPr>
              <a:buNone/>
            </a:pPr>
            <a:r>
              <a:rPr lang="en-IN" sz="2600" b="1" dirty="0">
                <a:solidFill>
                  <a:srgbClr val="FFC000"/>
                </a:solidFill>
              </a:rPr>
              <a:t>2. Packet switching </a:t>
            </a:r>
          </a:p>
          <a:p>
            <a:pPr lvl="1" algn="just"/>
            <a:r>
              <a:rPr lang="en-IN" dirty="0"/>
              <a:t>A connection established between the source device (terminal or computer) and its nearest switch. </a:t>
            </a:r>
          </a:p>
          <a:p>
            <a:pPr lvl="1" algn="just"/>
            <a:r>
              <a:rPr lang="en-IN" dirty="0"/>
              <a:t>The data or message to be communicated is broken down into smaller units called </a:t>
            </a:r>
            <a:r>
              <a:rPr lang="en-IN" b="1" dirty="0">
                <a:solidFill>
                  <a:srgbClr val="92D050"/>
                </a:solidFill>
              </a:rPr>
              <a:t>packets</a:t>
            </a:r>
            <a:r>
              <a:rPr lang="en-IN" dirty="0"/>
              <a:t>, with each packet containing the address of the destination.</a:t>
            </a:r>
          </a:p>
          <a:p>
            <a:pPr lvl="1" algn="just"/>
            <a:r>
              <a:rPr lang="en-IN" dirty="0"/>
              <a:t>The packets are then sent to the nearest switch.</a:t>
            </a:r>
          </a:p>
          <a:p>
            <a:pPr lvl="1" algn="just"/>
            <a:r>
              <a:rPr lang="en-IN" dirty="0"/>
              <a:t>These packets are then sent to the nearest switch.</a:t>
            </a:r>
          </a:p>
          <a:p>
            <a:pPr lvl="1" algn="just"/>
            <a:r>
              <a:rPr lang="en-IN" dirty="0"/>
              <a:t>These packets are routed from one switch to another switch in the communication network until they arrive at the switch connected to the destination device.</a:t>
            </a:r>
          </a:p>
          <a:p>
            <a:pPr lvl="1" algn="just"/>
            <a:r>
              <a:rPr lang="en-IN" dirty="0"/>
              <a:t>A communication path(switches or links) is not reserved by any two devices wishing to communicate, but rather is dynamically shared among many devices on a demand basis. </a:t>
            </a:r>
          </a:p>
          <a:p>
            <a:pPr lvl="1" algn="just"/>
            <a:r>
              <a:rPr lang="en-IN" dirty="0"/>
              <a:t>The network can be shared between many devices.</a:t>
            </a:r>
          </a:p>
          <a:p>
            <a:endParaRPr lang="en-I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160" y="494343"/>
            <a:ext cx="10515600" cy="407607"/>
          </a:xfrm>
        </p:spPr>
        <p:txBody>
          <a:bodyPr/>
          <a:lstStyle/>
          <a:p>
            <a:r>
              <a:rPr lang="en-IN" dirty="0"/>
              <a:t>The ISO OSI Reference Model</a:t>
            </a:r>
          </a:p>
        </p:txBody>
      </p:sp>
      <p:sp>
        <p:nvSpPr>
          <p:cNvPr id="3" name="Content Placeholder 2"/>
          <p:cNvSpPr>
            <a:spLocks noGrp="1"/>
          </p:cNvSpPr>
          <p:nvPr>
            <p:ph idx="1"/>
          </p:nvPr>
        </p:nvSpPr>
        <p:spPr>
          <a:xfrm>
            <a:off x="487680" y="1493520"/>
            <a:ext cx="11430000" cy="4870146"/>
          </a:xfrm>
        </p:spPr>
        <p:txBody>
          <a:bodyPr/>
          <a:lstStyle/>
          <a:p>
            <a:r>
              <a:rPr lang="en-IN" dirty="0"/>
              <a:t>WANs must interconnect heterogeneous types of equipment (Computers, Printers etc).</a:t>
            </a:r>
          </a:p>
          <a:p>
            <a:r>
              <a:rPr lang="en-IN" dirty="0"/>
              <a:t>These equipment may differ from each other in their speed, word length, information representation or in many other criteria.</a:t>
            </a:r>
          </a:p>
          <a:p>
            <a:r>
              <a:rPr lang="en-IN" b="1" dirty="0"/>
              <a:t>To communicate in heterogeneous environment, the ISO OSI reference model provides a framework for communication protocols.</a:t>
            </a:r>
          </a:p>
          <a:p>
            <a:r>
              <a:rPr lang="en-IN" dirty="0"/>
              <a:t>It organizes the protocols as seven layers and specifies the functions of each layer.</a:t>
            </a:r>
          </a:p>
          <a:p>
            <a:r>
              <a:rPr lang="en-IN" dirty="0"/>
              <a:t>In this model, user programs run in the application layer.</a:t>
            </a:r>
          </a:p>
          <a:p>
            <a:endParaRPr lang="en-IN" dirty="0"/>
          </a:p>
        </p:txBody>
      </p:sp>
    </p:spTree>
    <p:extLst>
      <p:ext uri="{BB962C8B-B14F-4D97-AF65-F5344CB8AC3E}">
        <p14:creationId xmlns:p14="http://schemas.microsoft.com/office/powerpoint/2010/main" val="1742045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9204</TotalTime>
  <Words>11200</Words>
  <Application>Microsoft Office PowerPoint</Application>
  <PresentationFormat>Widescreen</PresentationFormat>
  <Paragraphs>1034</Paragraphs>
  <Slides>138</Slides>
  <Notes>38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138</vt:i4>
      </vt:variant>
    </vt:vector>
  </HeadingPairs>
  <TitlesOfParts>
    <vt:vector size="142" baseType="lpstr">
      <vt:lpstr>Arial</vt:lpstr>
      <vt:lpstr>Calibri</vt:lpstr>
      <vt:lpstr>Calibri Light</vt:lpstr>
      <vt:lpstr>Office Theme</vt:lpstr>
      <vt:lpstr>Advanced Operating Systems    20MCA172      (Elective )</vt:lpstr>
      <vt:lpstr>Contents</vt:lpstr>
      <vt:lpstr>What is OS?</vt:lpstr>
      <vt:lpstr>What is Advanced OS?</vt:lpstr>
      <vt:lpstr>Functions of an Operating System</vt:lpstr>
      <vt:lpstr>Functions of an Operating System...</vt:lpstr>
      <vt:lpstr>Functions of an Operating System...</vt:lpstr>
      <vt:lpstr>Design Approaches</vt:lpstr>
      <vt:lpstr>Design Approaches</vt:lpstr>
      <vt:lpstr> Layered Approach  </vt:lpstr>
      <vt:lpstr>   Layered Approach    </vt:lpstr>
      <vt:lpstr> Kernel Approach  </vt:lpstr>
      <vt:lpstr> Kernel Approach  </vt:lpstr>
      <vt:lpstr> Kernel Approach  </vt:lpstr>
      <vt:lpstr>Virtual Machine Approach</vt:lpstr>
      <vt:lpstr>Virtual Machine Approach</vt:lpstr>
      <vt:lpstr>Types of Advanced Operating Systems</vt:lpstr>
      <vt:lpstr>Types of Advanced Operating Systems</vt:lpstr>
      <vt:lpstr>1. Distributed operating systems</vt:lpstr>
      <vt:lpstr>2. Multiprocessor operating systems </vt:lpstr>
      <vt:lpstr>2. Multiprocessor operating systems </vt:lpstr>
      <vt:lpstr>3. Database operating systems</vt:lpstr>
      <vt:lpstr>4. Real-time operating systems</vt:lpstr>
      <vt:lpstr>PowerPoint Presentation</vt:lpstr>
      <vt:lpstr>Concept of a Process</vt:lpstr>
      <vt:lpstr>Process Life Cycle </vt:lpstr>
      <vt:lpstr>Serial Processes</vt:lpstr>
      <vt:lpstr>Concurrent processes</vt:lpstr>
      <vt:lpstr>Concept of thread</vt:lpstr>
      <vt:lpstr>PowerPoint Presentation</vt:lpstr>
      <vt:lpstr>The critical section problem</vt:lpstr>
      <vt:lpstr>Critical Section</vt:lpstr>
      <vt:lpstr>A solution to the problem of mutual exclusion</vt:lpstr>
      <vt:lpstr>Early mechanisms for mutual exclusion</vt:lpstr>
      <vt:lpstr>PowerPoint Presentation</vt:lpstr>
      <vt:lpstr>Semaphores</vt:lpstr>
      <vt:lpstr>Semaphores</vt:lpstr>
      <vt:lpstr>Semaphores</vt:lpstr>
      <vt:lpstr>Semaphores</vt:lpstr>
      <vt:lpstr>Semaphores</vt:lpstr>
      <vt:lpstr>Semaphores</vt:lpstr>
      <vt:lpstr>Properties of Semaphores</vt:lpstr>
      <vt:lpstr>Types of Semaphores</vt:lpstr>
      <vt:lpstr>Binary Semaphore</vt:lpstr>
      <vt:lpstr>Counting Semaphores</vt:lpstr>
      <vt:lpstr>Example of Use</vt:lpstr>
      <vt:lpstr>.</vt:lpstr>
      <vt:lpstr>Other Synchronization Problems</vt:lpstr>
      <vt:lpstr>1. The Dining Philosophers Problem. </vt:lpstr>
      <vt:lpstr>The Dining Philosophers Problem. </vt:lpstr>
      <vt:lpstr>The Dining Philosophers Problem. </vt:lpstr>
      <vt:lpstr>.   2. The Producer - Consumer Problem   </vt:lpstr>
      <vt:lpstr>.   The Producer- Consumer Problem   </vt:lpstr>
      <vt:lpstr>.   The Readers – Writers Problem   </vt:lpstr>
      <vt:lpstr>.   The Readers – Writers Problem   </vt:lpstr>
      <vt:lpstr>PowerPoint Presentation</vt:lpstr>
      <vt:lpstr>.    Monitors in Operating System    </vt:lpstr>
      <vt:lpstr>Monitor </vt:lpstr>
      <vt:lpstr>Monitor </vt:lpstr>
      <vt:lpstr>.    Characteristics of Monitors    </vt:lpstr>
      <vt:lpstr>.    Monitors    </vt:lpstr>
      <vt:lpstr>.   Monitors    </vt:lpstr>
      <vt:lpstr>.   Monitors    </vt:lpstr>
      <vt:lpstr>.   Monitors    </vt:lpstr>
      <vt:lpstr>.   Monitors    </vt:lpstr>
      <vt:lpstr>.   Monitors    </vt:lpstr>
      <vt:lpstr>PowerPoint Presentation</vt:lpstr>
      <vt:lpstr>.   Serializers    </vt:lpstr>
      <vt:lpstr>.   Serializers    </vt:lpstr>
      <vt:lpstr>.   Serializers    </vt:lpstr>
      <vt:lpstr>.   Serializers    </vt:lpstr>
      <vt:lpstr>The operation of a serializer can be explained by the following figure:</vt:lpstr>
      <vt:lpstr>PowerPoint Presentation</vt:lpstr>
      <vt:lpstr>Serializers </vt:lpstr>
      <vt:lpstr>Monitors vs Serializers </vt:lpstr>
      <vt:lpstr>PowerPoint Presentation</vt:lpstr>
      <vt:lpstr>Path Expressions</vt:lpstr>
      <vt:lpstr>Path Expressions</vt:lpstr>
      <vt:lpstr>Path Expressions</vt:lpstr>
      <vt:lpstr>PowerPoint Presentation</vt:lpstr>
      <vt:lpstr>Distributed Operating Systems</vt:lpstr>
      <vt:lpstr>Architecture of a Distributed Systems</vt:lpstr>
      <vt:lpstr>Advantages of Distributed Systems</vt:lpstr>
      <vt:lpstr>Advantages of Distributed Systems</vt:lpstr>
      <vt:lpstr>PowerPoint Presentation</vt:lpstr>
      <vt:lpstr>Issues in DOS</vt:lpstr>
      <vt:lpstr>Issues in DOS</vt:lpstr>
      <vt:lpstr>Issues in DOS</vt:lpstr>
      <vt:lpstr>Issues in DOS</vt:lpstr>
      <vt:lpstr>Issues in DOS</vt:lpstr>
      <vt:lpstr>Issues in DOS</vt:lpstr>
      <vt:lpstr>PowerPoint Presentation</vt:lpstr>
      <vt:lpstr>Communication networks </vt:lpstr>
      <vt:lpstr>1. Wide Area Networks (WANs)</vt:lpstr>
      <vt:lpstr>1. Wide Area Networks (WANs)</vt:lpstr>
      <vt:lpstr>1. Wide Area Networks (WANs)</vt:lpstr>
      <vt:lpstr>Utilizing communication networks - modes</vt:lpstr>
      <vt:lpstr>Utilizing communication networks - modes</vt:lpstr>
      <vt:lpstr>The ISO OSI Reference Model</vt:lpstr>
      <vt:lpstr>ISO OSI reference model</vt:lpstr>
      <vt:lpstr>The ISO OSI Reference Model</vt:lpstr>
      <vt:lpstr>The ISO OSI Reference Model</vt:lpstr>
      <vt:lpstr>2. Local Area Networks (LANs)</vt:lpstr>
      <vt:lpstr>Network topologies of LAN</vt:lpstr>
      <vt:lpstr>Bus / Tree topology</vt:lpstr>
      <vt:lpstr>Bus / Tree topology</vt:lpstr>
      <vt:lpstr>Bus / Tree topology</vt:lpstr>
      <vt:lpstr>Ring topology</vt:lpstr>
      <vt:lpstr>Ring topology</vt:lpstr>
      <vt:lpstr>Ring topology</vt:lpstr>
      <vt:lpstr>PowerPoint Presentation</vt:lpstr>
      <vt:lpstr>Communication primitives</vt:lpstr>
      <vt:lpstr>The message passing model</vt:lpstr>
      <vt:lpstr>The message passing model</vt:lpstr>
      <vt:lpstr>1.BLOCKING VS. NONBLOCKING PRIMITIVES</vt:lpstr>
      <vt:lpstr>SYNCHRONOUS VS. ASYNCHRONOUS PRIMITIVES</vt:lpstr>
      <vt:lpstr>Remote procedure call</vt:lpstr>
      <vt:lpstr>PowerPoint Presentation</vt:lpstr>
      <vt:lpstr>Design Issues in RPC</vt:lpstr>
      <vt:lpstr>Structure</vt:lpstr>
      <vt:lpstr>Binding</vt:lpstr>
      <vt:lpstr>Parameter and result passing</vt:lpstr>
      <vt:lpstr>Error handling, semantics and correctness</vt:lpstr>
      <vt:lpstr>PowerPoint Presentation</vt:lpstr>
      <vt:lpstr>Lamport’s logical clocks</vt:lpstr>
      <vt:lpstr>Lamport’s logical clocks</vt:lpstr>
      <vt:lpstr>Lamport’s logical clocks</vt:lpstr>
      <vt:lpstr>Example</vt:lpstr>
      <vt:lpstr>Implementation of logical clocks n Implementation Rules</vt:lpstr>
      <vt:lpstr>Lamport’s logical clocks -Definitions</vt:lpstr>
      <vt:lpstr>1. HAPPENED BEFORE RELATION (-&gt;)</vt:lpstr>
      <vt:lpstr>2. CAUSALLY RELATED EVENTS</vt:lpstr>
      <vt:lpstr>3. CONCURRENT EVENTS</vt:lpstr>
      <vt:lpstr>Space time diagram</vt:lpstr>
      <vt:lpstr>How Lamport’s logical clock advances</vt:lpstr>
      <vt:lpstr>Causal ordering of messages</vt:lpstr>
      <vt:lpstr>Birman Schiper Stephenson Protocol</vt:lpstr>
      <vt:lpstr>Schiper – Egglii – Sandoz Protocol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Operating Systems   20MCAT152</dc:title>
  <dc:creator>kavitha_s70@yahoo.co.in</dc:creator>
  <cp:lastModifiedBy>bismik@gmail.com</cp:lastModifiedBy>
  <cp:revision>585</cp:revision>
  <dcterms:created xsi:type="dcterms:W3CDTF">2021-04-18T23:42:20Z</dcterms:created>
  <dcterms:modified xsi:type="dcterms:W3CDTF">2021-05-22T16:03:03Z</dcterms:modified>
</cp:coreProperties>
</file>